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92" r:id="rId3"/>
    <p:sldId id="268" r:id="rId4"/>
    <p:sldId id="280" r:id="rId5"/>
    <p:sldId id="293" r:id="rId6"/>
    <p:sldId id="316" r:id="rId7"/>
    <p:sldId id="315" r:id="rId8"/>
    <p:sldId id="269" r:id="rId9"/>
    <p:sldId id="270" r:id="rId10"/>
    <p:sldId id="296" r:id="rId11"/>
    <p:sldId id="295" r:id="rId12"/>
    <p:sldId id="307" r:id="rId13"/>
    <p:sldId id="297" r:id="rId14"/>
    <p:sldId id="310" r:id="rId15"/>
    <p:sldId id="298" r:id="rId16"/>
    <p:sldId id="311" r:id="rId17"/>
    <p:sldId id="299" r:id="rId18"/>
    <p:sldId id="312" r:id="rId19"/>
    <p:sldId id="283" r:id="rId20"/>
    <p:sldId id="309" r:id="rId21"/>
    <p:sldId id="282" r:id="rId22"/>
    <p:sldId id="284" r:id="rId23"/>
    <p:sldId id="271" r:id="rId24"/>
    <p:sldId id="275" r:id="rId25"/>
    <p:sldId id="300" r:id="rId26"/>
    <p:sldId id="272" r:id="rId27"/>
    <p:sldId id="301" r:id="rId28"/>
    <p:sldId id="313" r:id="rId29"/>
    <p:sldId id="257" r:id="rId30"/>
    <p:sldId id="273" r:id="rId31"/>
    <p:sldId id="314" r:id="rId32"/>
    <p:sldId id="320" r:id="rId33"/>
    <p:sldId id="302" r:id="rId34"/>
    <p:sldId id="303" r:id="rId35"/>
    <p:sldId id="305" r:id="rId36"/>
    <p:sldId id="317" r:id="rId37"/>
    <p:sldId id="318" r:id="rId38"/>
    <p:sldId id="306" r:id="rId39"/>
    <p:sldId id="274" r:id="rId40"/>
    <p:sldId id="288" r:id="rId41"/>
    <p:sldId id="319" r:id="rId42"/>
    <p:sldId id="304" r:id="rId43"/>
    <p:sldId id="321" r:id="rId44"/>
    <p:sldId id="322" r:id="rId45"/>
    <p:sldId id="260" r:id="rId46"/>
    <p:sldId id="277" r:id="rId47"/>
    <p:sldId id="267" r:id="rId48"/>
    <p:sldId id="291" r:id="rId49"/>
    <p:sldId id="289" r:id="rId50"/>
    <p:sldId id="278" r:id="rId51"/>
    <p:sldId id="279" r:id="rId52"/>
    <p:sldId id="281"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4" r:id="rId73"/>
    <p:sldId id="353" r:id="rId74"/>
    <p:sldId id="326" r:id="rId75"/>
    <p:sldId id="327" r:id="rId76"/>
    <p:sldId id="330" r:id="rId77"/>
    <p:sldId id="331" r:id="rId78"/>
    <p:sldId id="329" r:id="rId79"/>
    <p:sldId id="323" r:id="rId80"/>
    <p:sldId id="324" r:id="rId81"/>
    <p:sldId id="333" r:id="rId82"/>
    <p:sldId id="355" r:id="rId83"/>
    <p:sldId id="290"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202" autoAdjust="0"/>
  </p:normalViewPr>
  <p:slideViewPr>
    <p:cSldViewPr>
      <p:cViewPr varScale="1">
        <p:scale>
          <a:sx n="91" d="100"/>
          <a:sy n="91" d="100"/>
        </p:scale>
        <p:origin x="97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717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14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660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69296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353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10624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40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793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668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186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688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403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710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430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274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1/6/2021</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94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pPr/>
              <a:t>1/6/2021</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26316503"/>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resus.org.uk/EasySiteWeb/GatewayLink.aspx?alId=646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1371600"/>
          </a:xfrm>
        </p:spPr>
        <p:txBody>
          <a:bodyPr>
            <a:normAutofit/>
          </a:bodyPr>
          <a:lstStyle/>
          <a:p>
            <a:pPr algn="r"/>
            <a:r>
              <a:rPr lang="en-IN" dirty="0" smtClean="0">
                <a:solidFill>
                  <a:srgbClr val="FFFF00"/>
                </a:solidFill>
                <a:latin typeface="AR CENA" pitchFamily="2" charset="0"/>
              </a:rPr>
              <a:t>Asphyxia </a:t>
            </a:r>
            <a:r>
              <a:rPr lang="en-IN" dirty="0" err="1" smtClean="0">
                <a:solidFill>
                  <a:srgbClr val="FFFF00"/>
                </a:solidFill>
                <a:latin typeface="AR CENA" pitchFamily="2" charset="0"/>
              </a:rPr>
              <a:t>Neonatorum</a:t>
            </a:r>
            <a:r>
              <a:rPr lang="en-IN" sz="3200" dirty="0" smtClean="0"/>
              <a:t/>
            </a:r>
            <a:br>
              <a:rPr lang="en-IN" sz="3200" dirty="0" smtClean="0"/>
            </a:br>
            <a:endParaRPr lang="en-IN" sz="3200" dirty="0"/>
          </a:p>
        </p:txBody>
      </p:sp>
      <p:sp>
        <p:nvSpPr>
          <p:cNvPr id="3" name="Rectangle 2"/>
          <p:cNvSpPr txBox="1">
            <a:spLocks noChangeArrowheads="1"/>
          </p:cNvSpPr>
          <p:nvPr/>
        </p:nvSpPr>
        <p:spPr bwMode="auto">
          <a:xfrm>
            <a:off x="5791200" y="4572000"/>
            <a:ext cx="3352800" cy="990599"/>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l" eaLnBrk="1" hangingPunct="1">
              <a:defRPr/>
            </a:pPr>
            <a:endParaRPr lang="en-US" sz="1200" b="1" kern="0" dirty="0" smtClean="0"/>
          </a:p>
          <a:p>
            <a:pPr algn="l" eaLnBrk="1" hangingPunct="1">
              <a:defRPr/>
            </a:pPr>
            <a:endParaRPr lang="en-US" sz="1200" b="1" kern="0" dirty="0"/>
          </a:p>
          <a:p>
            <a:pPr algn="l" eaLnBrk="1" hangingPunct="1">
              <a:defRPr/>
            </a:pPr>
            <a:endParaRPr lang="en-US" sz="1200" b="1" kern="0" dirty="0" smtClean="0"/>
          </a:p>
          <a:p>
            <a:pPr algn="l" eaLnBrk="1" hangingPunct="1">
              <a:defRPr/>
            </a:pPr>
            <a:r>
              <a:rPr lang="en-US" sz="1200" b="1" kern="0" dirty="0" err="1" smtClean="0">
                <a:solidFill>
                  <a:schemeClr val="accent4">
                    <a:lumMod val="20000"/>
                    <a:lumOff val="80000"/>
                  </a:schemeClr>
                </a:solidFill>
              </a:rPr>
              <a:t>Dr.Sheeba</a:t>
            </a:r>
            <a:r>
              <a:rPr lang="en-US" sz="1200" b="1" kern="0" dirty="0" smtClean="0">
                <a:solidFill>
                  <a:schemeClr val="accent4">
                    <a:lumMod val="20000"/>
                    <a:lumOff val="80000"/>
                  </a:schemeClr>
                </a:solidFill>
              </a:rPr>
              <a:t> .S  MD (</a:t>
            </a:r>
            <a:r>
              <a:rPr lang="en-US" sz="1200" b="1" kern="0" dirty="0" err="1" smtClean="0">
                <a:solidFill>
                  <a:schemeClr val="accent4">
                    <a:lumMod val="20000"/>
                    <a:lumOff val="80000"/>
                  </a:schemeClr>
                </a:solidFill>
              </a:rPr>
              <a:t>Hom</a:t>
            </a:r>
            <a:r>
              <a:rPr lang="en-US" sz="1200" b="1" kern="0" dirty="0" smtClean="0">
                <a:solidFill>
                  <a:schemeClr val="accent4">
                    <a:lumMod val="20000"/>
                    <a:lumOff val="80000"/>
                  </a:schemeClr>
                </a:solidFill>
              </a:rPr>
              <a:t>)</a:t>
            </a:r>
          </a:p>
          <a:p>
            <a:pPr algn="l" eaLnBrk="1" hangingPunct="1">
              <a:defRPr/>
            </a:pPr>
            <a:r>
              <a:rPr lang="en-US" sz="1200" b="1" kern="0" dirty="0" smtClean="0">
                <a:solidFill>
                  <a:schemeClr val="accent4">
                    <a:lumMod val="20000"/>
                    <a:lumOff val="80000"/>
                  </a:schemeClr>
                </a:solidFill>
              </a:rPr>
              <a:t>Assistant Professor </a:t>
            </a:r>
          </a:p>
          <a:p>
            <a:pPr algn="l" eaLnBrk="1" hangingPunct="1">
              <a:defRPr/>
            </a:pPr>
            <a:r>
              <a:rPr lang="en-US" sz="1200" b="1" kern="0" dirty="0" smtClean="0">
                <a:solidFill>
                  <a:schemeClr val="accent4">
                    <a:lumMod val="20000"/>
                    <a:lumOff val="80000"/>
                  </a:schemeClr>
                </a:solidFill>
              </a:rPr>
              <a:t>Dept. of OBG</a:t>
            </a:r>
          </a:p>
          <a:p>
            <a:pPr algn="l" eaLnBrk="1" hangingPunct="1">
              <a:defRPr/>
            </a:pPr>
            <a:r>
              <a:rPr lang="en-US" sz="1200" b="1" kern="0" dirty="0" smtClean="0">
                <a:solidFill>
                  <a:schemeClr val="accent4">
                    <a:lumMod val="20000"/>
                    <a:lumOff val="80000"/>
                  </a:schemeClr>
                </a:solidFill>
              </a:rPr>
              <a:t>SKHMC</a:t>
            </a:r>
            <a:endParaRPr lang="en-US" sz="1200" b="1" kern="0" dirty="0" smtClean="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4000" dirty="0" smtClean="0"/>
              <a:t>                    CAUSES</a:t>
            </a:r>
          </a:p>
          <a:p>
            <a:pPr>
              <a:buNone/>
            </a:pPr>
            <a:endParaRPr lang="en-US" sz="4000" dirty="0" smtClean="0"/>
          </a:p>
          <a:p>
            <a:pPr>
              <a:buNone/>
            </a:pPr>
            <a:r>
              <a:rPr lang="en-US" dirty="0" smtClean="0"/>
              <a:t>  -  </a:t>
            </a:r>
            <a:r>
              <a:rPr lang="en-US" sz="3600" dirty="0" smtClean="0"/>
              <a:t>Maternal  factors</a:t>
            </a:r>
          </a:p>
          <a:p>
            <a:pPr>
              <a:buNone/>
            </a:pPr>
            <a:r>
              <a:rPr lang="en-US" sz="3600" dirty="0" smtClean="0"/>
              <a:t>  -  Fetal factors</a:t>
            </a:r>
          </a:p>
          <a:p>
            <a:pPr>
              <a:buNone/>
            </a:pPr>
            <a:r>
              <a:rPr lang="en-US" sz="3600" dirty="0" smtClean="0"/>
              <a:t>  -  Placental factors</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I. Inadequate oxygenation of maternal blood</a:t>
            </a:r>
          </a:p>
          <a:p>
            <a:pPr>
              <a:buNone/>
            </a:pPr>
            <a:r>
              <a:rPr lang="en-US" dirty="0" smtClean="0"/>
              <a:t>         -  Hypoventilation during </a:t>
            </a:r>
            <a:r>
              <a:rPr lang="en-US" dirty="0" err="1" smtClean="0"/>
              <a:t>anaesthesia</a:t>
            </a:r>
            <a:r>
              <a:rPr lang="en-US" dirty="0" smtClean="0"/>
              <a:t>.</a:t>
            </a:r>
          </a:p>
          <a:p>
            <a:pPr>
              <a:buNone/>
            </a:pPr>
            <a:r>
              <a:rPr lang="en-US" dirty="0" smtClean="0"/>
              <a:t>         -  Respiratory failure -</a:t>
            </a:r>
            <a:r>
              <a:rPr lang="en-US" b="1" dirty="0" smtClean="0"/>
              <a:t>Worsening of blood             		oxygenation in mother.</a:t>
            </a:r>
          </a:p>
          <a:p>
            <a:pPr>
              <a:buNone/>
            </a:pPr>
            <a:r>
              <a:rPr lang="en-US" dirty="0" smtClean="0"/>
              <a:t>         -  Cyanotic heart disease.</a:t>
            </a:r>
          </a:p>
          <a:p>
            <a:pPr>
              <a:buNone/>
            </a:pPr>
            <a:r>
              <a:rPr lang="en-US" dirty="0" smtClean="0"/>
              <a:t>         -  Severe </a:t>
            </a:r>
            <a:r>
              <a:rPr lang="en-US" dirty="0" err="1" smtClean="0"/>
              <a:t>anaemia</a:t>
            </a:r>
            <a:r>
              <a:rPr lang="en-US" dirty="0" smtClean="0"/>
              <a:t>/ Heart Failure.</a:t>
            </a:r>
          </a:p>
          <a:p>
            <a:pPr>
              <a:buNone/>
            </a:pPr>
            <a:r>
              <a:rPr lang="en-US" dirty="0" smtClean="0"/>
              <a:t>         -  Maternal smoking.</a:t>
            </a:r>
          </a:p>
        </p:txBody>
      </p:sp>
      <p:sp>
        <p:nvSpPr>
          <p:cNvPr id="4" name="Rectangle 3"/>
          <p:cNvSpPr/>
          <p:nvPr/>
        </p:nvSpPr>
        <p:spPr>
          <a:xfrm>
            <a:off x="1143000" y="304800"/>
            <a:ext cx="6172200" cy="861774"/>
          </a:xfrm>
          <a:prstGeom prst="rect">
            <a:avLst/>
          </a:prstGeom>
        </p:spPr>
        <p:txBody>
          <a:bodyPr wrap="square">
            <a:spAutoFit/>
          </a:bodyPr>
          <a:lstStyle/>
          <a:p>
            <a:endParaRPr lang="en-US" dirty="0" smtClean="0"/>
          </a:p>
          <a:p>
            <a:r>
              <a:rPr lang="en-US" dirty="0" smtClean="0"/>
              <a:t>          </a:t>
            </a:r>
            <a:r>
              <a:rPr lang="en-US" sz="3200" dirty="0" smtClean="0"/>
              <a:t>MATERNAL FACTORS </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r>
              <a:rPr lang="en-US" dirty="0" smtClean="0"/>
              <a:t>2.Hypotension:</a:t>
            </a:r>
          </a:p>
          <a:p>
            <a:pPr>
              <a:buNone/>
            </a:pPr>
            <a:endParaRPr lang="en-US" dirty="0" smtClean="0"/>
          </a:p>
          <a:p>
            <a:pPr>
              <a:buNone/>
            </a:pPr>
            <a:r>
              <a:rPr lang="en-US" dirty="0" smtClean="0"/>
              <a:t>      -  Complication of spinal </a:t>
            </a:r>
            <a:r>
              <a:rPr lang="en-US" dirty="0" err="1" smtClean="0"/>
              <a:t>anaesthesia</a:t>
            </a:r>
            <a:endParaRPr lang="en-US" dirty="0" smtClean="0"/>
          </a:p>
          <a:p>
            <a:pPr>
              <a:buNone/>
            </a:pPr>
            <a:r>
              <a:rPr lang="it-IT" dirty="0" smtClean="0"/>
              <a:t>      -  Aorta compression by gravid uterus.</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3.Uterine:  </a:t>
            </a:r>
          </a:p>
          <a:p>
            <a:pPr>
              <a:buNone/>
            </a:pPr>
            <a:endParaRPr lang="en-US" dirty="0" smtClean="0"/>
          </a:p>
          <a:p>
            <a:pPr>
              <a:buNone/>
            </a:pPr>
            <a:r>
              <a:rPr lang="en-US" dirty="0" smtClean="0"/>
              <a:t>	-  Lack of uterine relaxation to allow placental 	filling.</a:t>
            </a:r>
          </a:p>
          <a:p>
            <a:pPr>
              <a:buNone/>
            </a:pPr>
            <a:endParaRPr lang="en-US" dirty="0" smtClean="0"/>
          </a:p>
          <a:p>
            <a:pPr>
              <a:buNone/>
            </a:pPr>
            <a:r>
              <a:rPr lang="en-US" dirty="0" smtClean="0"/>
              <a:t>4. Hypertension (PIH)→placental insufficiency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endParaRPr lang="en-US" dirty="0" smtClean="0"/>
          </a:p>
          <a:p>
            <a:pPr>
              <a:buNone/>
            </a:pPr>
            <a:r>
              <a:rPr lang="en-US" dirty="0" smtClean="0"/>
              <a:t>5.Eclampsia </a:t>
            </a:r>
          </a:p>
          <a:p>
            <a:pPr>
              <a:buNone/>
            </a:pPr>
            <a:endParaRPr lang="en-US" dirty="0" smtClean="0"/>
          </a:p>
          <a:p>
            <a:pPr>
              <a:buNone/>
            </a:pPr>
            <a:r>
              <a:rPr lang="en-US" dirty="0" smtClean="0"/>
              <a:t>	-	</a:t>
            </a:r>
            <a:r>
              <a:rPr lang="en-US" b="1" dirty="0" smtClean="0"/>
              <a:t>Unequal blood supply of the maternal part 		of placenta ( hypertension of any 			etiology in mother)</a:t>
            </a:r>
          </a:p>
          <a:p>
            <a:pPr>
              <a:buNone/>
            </a:pPr>
            <a:endParaRPr lang="en-US" b="1" dirty="0" smtClean="0"/>
          </a:p>
          <a:p>
            <a:pPr>
              <a:buNone/>
            </a:pPr>
            <a:r>
              <a:rPr lang="en-US" dirty="0" smtClean="0"/>
              <a:t>6. Bleeding →↓BP → shock</a:t>
            </a:r>
          </a:p>
          <a:p>
            <a:pPr>
              <a:buNone/>
            </a:pPr>
            <a:endParaRPr lang="en-US" dirty="0" smtClean="0"/>
          </a:p>
          <a:p>
            <a:pPr>
              <a:buNone/>
            </a:pPr>
            <a:r>
              <a:rPr lang="en-US" dirty="0" smtClean="0"/>
              <a:t>7. Diabetes Mellitus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651510" indent="-514350">
              <a:buAutoNum type="arabicPeriod"/>
            </a:pPr>
            <a:r>
              <a:rPr lang="en-US" dirty="0" err="1" smtClean="0"/>
              <a:t>Malpresentation</a:t>
            </a:r>
            <a:r>
              <a:rPr lang="en-US" dirty="0" smtClean="0"/>
              <a:t> </a:t>
            </a:r>
            <a:r>
              <a:rPr lang="en-US" dirty="0" err="1" smtClean="0"/>
              <a:t>eg</a:t>
            </a:r>
            <a:r>
              <a:rPr lang="en-US" dirty="0" smtClean="0"/>
              <a:t>. Breech</a:t>
            </a:r>
          </a:p>
          <a:p>
            <a:pPr marL="651510" indent="-514350">
              <a:buAutoNum type="arabicPeriod"/>
            </a:pPr>
            <a:endParaRPr lang="en-US" dirty="0" smtClean="0"/>
          </a:p>
          <a:p>
            <a:pPr>
              <a:buNone/>
            </a:pPr>
            <a:r>
              <a:rPr lang="en-US" dirty="0" smtClean="0"/>
              <a:t>2. CPD → prolonged / </a:t>
            </a:r>
            <a:r>
              <a:rPr lang="en-US" dirty="0" err="1" smtClean="0"/>
              <a:t>obs</a:t>
            </a:r>
            <a:r>
              <a:rPr lang="en-US" dirty="0" smtClean="0"/>
              <a:t> labour / difficult labour</a:t>
            </a:r>
          </a:p>
          <a:p>
            <a:pPr>
              <a:buNone/>
            </a:pPr>
            <a:endParaRPr lang="en-US" dirty="0" smtClean="0"/>
          </a:p>
          <a:p>
            <a:pPr>
              <a:buNone/>
            </a:pPr>
            <a:r>
              <a:rPr lang="en-US" dirty="0" smtClean="0"/>
              <a:t>3. Multiple Births</a:t>
            </a:r>
          </a:p>
          <a:p>
            <a:pPr>
              <a:buNone/>
            </a:pPr>
            <a:endParaRPr lang="en-US" dirty="0" smtClean="0"/>
          </a:p>
          <a:p>
            <a:pPr>
              <a:buNone/>
            </a:pPr>
            <a:r>
              <a:rPr lang="en-US" dirty="0" smtClean="0"/>
              <a:t>4. Severe Fetal </a:t>
            </a:r>
            <a:r>
              <a:rPr lang="en-US" dirty="0" err="1" smtClean="0"/>
              <a:t>Anaemia</a:t>
            </a:r>
            <a:r>
              <a:rPr lang="en-US" dirty="0" smtClean="0"/>
              <a:t>- </a:t>
            </a:r>
            <a:r>
              <a:rPr lang="en-US" dirty="0" err="1" smtClean="0"/>
              <a:t>hydrops</a:t>
            </a:r>
            <a:endParaRPr lang="en-US" dirty="0" smtClean="0"/>
          </a:p>
          <a:p>
            <a:pPr>
              <a:buNone/>
            </a:pPr>
            <a:endParaRPr lang="en-US" dirty="0" smtClean="0"/>
          </a:p>
          <a:p>
            <a:pPr>
              <a:buNone/>
            </a:pPr>
            <a:r>
              <a:rPr lang="en-US" dirty="0" smtClean="0"/>
              <a:t>5. </a:t>
            </a:r>
            <a:r>
              <a:rPr lang="en-US" dirty="0" err="1" smtClean="0"/>
              <a:t>Postmaturity</a:t>
            </a:r>
            <a:r>
              <a:rPr lang="en-US" dirty="0" smtClean="0"/>
              <a:t>→ </a:t>
            </a:r>
            <a:r>
              <a:rPr lang="en-US" dirty="0" err="1" smtClean="0"/>
              <a:t>meconium</a:t>
            </a:r>
            <a:r>
              <a:rPr lang="en-US" dirty="0" smtClean="0"/>
              <a:t> aspiration/ block</a:t>
            </a:r>
          </a:p>
        </p:txBody>
      </p:sp>
      <p:sp>
        <p:nvSpPr>
          <p:cNvPr id="4" name="Rectangle 3"/>
          <p:cNvSpPr/>
          <p:nvPr/>
        </p:nvSpPr>
        <p:spPr>
          <a:xfrm>
            <a:off x="381000" y="609600"/>
            <a:ext cx="7924799" cy="584775"/>
          </a:xfrm>
          <a:prstGeom prst="rect">
            <a:avLst/>
          </a:prstGeom>
        </p:spPr>
        <p:txBody>
          <a:bodyPr wrap="square">
            <a:spAutoFit/>
          </a:bodyPr>
          <a:lstStyle/>
          <a:p>
            <a:r>
              <a:rPr lang="en-US" dirty="0" smtClean="0"/>
              <a:t>		</a:t>
            </a:r>
            <a:r>
              <a:rPr lang="en-US" sz="3200" dirty="0" smtClean="0"/>
              <a:t>FETAL FACTORS </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r>
              <a:rPr lang="en-US" dirty="0" smtClean="0"/>
              <a:t>6. Infection –increase oxygen demand</a:t>
            </a:r>
          </a:p>
          <a:p>
            <a:pPr>
              <a:buNone/>
            </a:pPr>
            <a:endParaRPr lang="en-US" dirty="0" smtClean="0"/>
          </a:p>
          <a:p>
            <a:pPr>
              <a:buNone/>
            </a:pPr>
            <a:r>
              <a:rPr lang="en-US" dirty="0" smtClean="0"/>
              <a:t>7. Congenital malformations (</a:t>
            </a:r>
            <a:r>
              <a:rPr lang="en-US" dirty="0" err="1" smtClean="0"/>
              <a:t>dysmorphism</a:t>
            </a:r>
            <a:r>
              <a:rPr lang="en-US" dirty="0" smtClean="0"/>
              <a:t>) </a:t>
            </a:r>
            <a:r>
              <a:rPr lang="en-US" b="1" dirty="0" smtClean="0"/>
              <a:t>Failure of respiratory efforts of the newborn (iatrogenic – drug induced, caused by congenital malformations).</a:t>
            </a:r>
          </a:p>
          <a:p>
            <a:pPr>
              <a:buNone/>
            </a:pPr>
            <a:endParaRPr lang="en-US" b="1" dirty="0" smtClean="0"/>
          </a:p>
          <a:p>
            <a:pPr>
              <a:buNone/>
            </a:pPr>
            <a:r>
              <a:rPr lang="en-US" dirty="0" smtClean="0"/>
              <a:t>8. SGA</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   </a:t>
            </a:r>
          </a:p>
          <a:p>
            <a:pPr>
              <a:buNone/>
            </a:pPr>
            <a:r>
              <a:rPr lang="en-US" b="1" dirty="0" smtClean="0"/>
              <a:t>    Disturbances of gaseous exchange through the </a:t>
            </a:r>
            <a:r>
              <a:rPr lang="fr-FR" b="1" dirty="0" smtClean="0"/>
              <a:t>placenta (</a:t>
            </a:r>
            <a:r>
              <a:rPr lang="fr-FR" b="1" dirty="0" err="1" smtClean="0"/>
              <a:t>placental</a:t>
            </a:r>
            <a:r>
              <a:rPr lang="fr-FR" b="1" dirty="0" smtClean="0"/>
              <a:t> abruption, </a:t>
            </a:r>
            <a:r>
              <a:rPr lang="fr-FR" b="1" dirty="0" err="1" smtClean="0"/>
              <a:t>placental</a:t>
            </a:r>
            <a:r>
              <a:rPr lang="fr-FR" b="1" dirty="0" smtClean="0"/>
              <a:t> </a:t>
            </a:r>
            <a:r>
              <a:rPr lang="fr-FR" b="1" dirty="0" err="1" smtClean="0"/>
              <a:t>presentation</a:t>
            </a:r>
            <a:r>
              <a:rPr lang="fr-FR" b="1" dirty="0" smtClean="0"/>
              <a:t>)</a:t>
            </a:r>
          </a:p>
          <a:p>
            <a:pPr>
              <a:buNone/>
            </a:pPr>
            <a:r>
              <a:rPr lang="fr-FR" b="1" dirty="0" smtClean="0"/>
              <a:t>                                   &amp;</a:t>
            </a:r>
          </a:p>
          <a:p>
            <a:pPr>
              <a:buNone/>
            </a:pPr>
            <a:endParaRPr lang="fr-FR" b="1" dirty="0" smtClean="0"/>
          </a:p>
          <a:p>
            <a:pPr>
              <a:buNone/>
            </a:pPr>
            <a:r>
              <a:rPr lang="en-US" b="1" dirty="0" smtClean="0"/>
              <a:t>   Blood flow interruption through the umbilical cord (tight umbilical cord entanglement around of a neck - loop of cord)</a:t>
            </a:r>
          </a:p>
          <a:p>
            <a:pPr>
              <a:buNone/>
            </a:pPr>
            <a:endParaRPr lang="en-US" b="1" dirty="0" smtClean="0"/>
          </a:p>
        </p:txBody>
      </p:sp>
      <p:sp>
        <p:nvSpPr>
          <p:cNvPr id="4" name="Rectangle 3"/>
          <p:cNvSpPr/>
          <p:nvPr/>
        </p:nvSpPr>
        <p:spPr>
          <a:xfrm>
            <a:off x="381000" y="838200"/>
            <a:ext cx="6629399" cy="707886"/>
          </a:xfrm>
          <a:prstGeom prst="rect">
            <a:avLst/>
          </a:prstGeom>
        </p:spPr>
        <p:txBody>
          <a:bodyPr wrap="square">
            <a:spAutoFit/>
          </a:bodyPr>
          <a:lstStyle/>
          <a:p>
            <a:r>
              <a:rPr lang="en-US" sz="4000" dirty="0" smtClean="0"/>
              <a:t>     PLACENTAL FACTORS </a:t>
            </a: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normAutofit fontScale="92500" lnSpcReduction="20000"/>
          </a:bodyPr>
          <a:lstStyle/>
          <a:p>
            <a:pPr>
              <a:buNone/>
            </a:pPr>
            <a:endParaRPr lang="en-US" dirty="0" smtClean="0"/>
          </a:p>
          <a:p>
            <a:pPr>
              <a:buNone/>
            </a:pPr>
            <a:endParaRPr lang="en-US" dirty="0" smtClean="0"/>
          </a:p>
          <a:p>
            <a:pPr>
              <a:buNone/>
            </a:pPr>
            <a:r>
              <a:rPr lang="en-US" sz="3200" dirty="0" smtClean="0"/>
              <a:t>1.Abruptio placenta</a:t>
            </a:r>
          </a:p>
          <a:p>
            <a:pPr>
              <a:buNone/>
            </a:pPr>
            <a:endParaRPr lang="en-US" sz="3200" dirty="0" smtClean="0"/>
          </a:p>
          <a:p>
            <a:pPr>
              <a:buNone/>
            </a:pPr>
            <a:r>
              <a:rPr lang="en-US" sz="3200" dirty="0" smtClean="0"/>
              <a:t>2.Placenta praevia</a:t>
            </a:r>
          </a:p>
          <a:p>
            <a:pPr>
              <a:buNone/>
            </a:pPr>
            <a:endParaRPr lang="en-US" sz="3200" dirty="0" smtClean="0"/>
          </a:p>
          <a:p>
            <a:pPr>
              <a:buNone/>
            </a:pPr>
            <a:r>
              <a:rPr lang="en-US" sz="3200" dirty="0" smtClean="0"/>
              <a:t>3.Cord </a:t>
            </a:r>
            <a:r>
              <a:rPr lang="en-US" sz="3200" dirty="0" err="1" smtClean="0"/>
              <a:t>prolapse</a:t>
            </a:r>
            <a:endParaRPr lang="en-US" sz="3200" dirty="0" smtClean="0"/>
          </a:p>
          <a:p>
            <a:pPr>
              <a:buNone/>
            </a:pPr>
            <a:endParaRPr lang="en-US" sz="3200" dirty="0" smtClean="0"/>
          </a:p>
          <a:p>
            <a:pPr>
              <a:buNone/>
            </a:pPr>
            <a:r>
              <a:rPr lang="en-US" sz="3200" dirty="0" smtClean="0"/>
              <a:t>4.Cordentanglement/compression</a:t>
            </a:r>
          </a:p>
          <a:p>
            <a:pPr>
              <a:buNone/>
            </a:pPr>
            <a:endParaRPr lang="en-US" sz="3200" dirty="0" smtClean="0"/>
          </a:p>
          <a:p>
            <a:pPr>
              <a:buNone/>
            </a:pPr>
            <a:r>
              <a:rPr lang="en-US" sz="3200" dirty="0" smtClean="0"/>
              <a:t>5.Twin to twin transfusion</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sphyxia-neonatorum-19-728.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90160"/>
          </a:xfrm>
        </p:spPr>
        <p:txBody>
          <a:bodyPr/>
          <a:lstStyle/>
          <a:p>
            <a:pPr algn="ctr">
              <a:buNone/>
            </a:pPr>
            <a:r>
              <a:rPr lang="en-US" dirty="0" smtClean="0"/>
              <a:t>ALSO KNOWN AS </a:t>
            </a:r>
          </a:p>
          <a:p>
            <a:pPr algn="ctr">
              <a:buNone/>
            </a:pPr>
            <a:endParaRPr lang="en-US" dirty="0" smtClean="0"/>
          </a:p>
          <a:p>
            <a:pPr algn="ctr">
              <a:buNone/>
            </a:pPr>
            <a:r>
              <a:rPr lang="en-US" b="1" u="sng" dirty="0" smtClean="0"/>
              <a:t>PERINATAL ASPHYXIA </a:t>
            </a:r>
          </a:p>
          <a:p>
            <a:pPr algn="ctr">
              <a:buNone/>
            </a:pPr>
            <a:r>
              <a:rPr lang="en-US" b="1" u="sng" dirty="0" smtClean="0">
                <a:latin typeface="Noto Serif"/>
                <a:cs typeface="Noto Serif"/>
              </a:rPr>
              <a:t>(</a:t>
            </a:r>
            <a:r>
              <a:rPr lang="en-US" b="1" dirty="0" smtClean="0">
                <a:latin typeface="Noto Serif"/>
                <a:cs typeface="Noto Serif"/>
              </a:rPr>
              <a:t>condition of impaired blood gas exchange)</a:t>
            </a:r>
            <a:endParaRPr lang="en-US" b="1" u="sng" dirty="0" smtClean="0"/>
          </a:p>
          <a:p>
            <a:pPr algn="ctr">
              <a:buNone/>
            </a:pPr>
            <a:endParaRPr lang="en-US" b="1" u="sng" dirty="0" smtClean="0"/>
          </a:p>
          <a:p>
            <a:pPr algn="ctr">
              <a:buNone/>
            </a:pPr>
            <a:r>
              <a:rPr lang="en-US" dirty="0" smtClean="0"/>
              <a:t>OR </a:t>
            </a:r>
          </a:p>
          <a:p>
            <a:pPr algn="ctr">
              <a:buNone/>
            </a:pPr>
            <a:endParaRPr lang="en-US" dirty="0" smtClean="0"/>
          </a:p>
          <a:p>
            <a:pPr algn="ctr">
              <a:buNone/>
            </a:pPr>
            <a:r>
              <a:rPr lang="en-US" b="1" u="sng" dirty="0" smtClean="0"/>
              <a:t>BIRTH ASHYXIA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3600" b="1" u="sng" dirty="0" smtClean="0">
                <a:latin typeface="Castellar" pitchFamily="18" charset="0"/>
              </a:rPr>
              <a:t>Etiopathology</a:t>
            </a:r>
            <a:r>
              <a:rPr lang="en-US" sz="3600" dirty="0" smtClean="0">
                <a:latin typeface="Castellar" pitchFamily="18" charset="0"/>
              </a:rPr>
              <a:t/>
            </a:r>
            <a:br>
              <a:rPr lang="en-US" sz="3600" dirty="0" smtClean="0">
                <a:latin typeface="Castellar" pitchFamily="18" charset="0"/>
              </a:rPr>
            </a:br>
            <a:endParaRPr lang="en-US" sz="3600" dirty="0">
              <a:latin typeface="Castellar" pitchFamily="18" charset="0"/>
            </a:endParaRPr>
          </a:p>
        </p:txBody>
      </p:sp>
      <p:sp>
        <p:nvSpPr>
          <p:cNvPr id="3" name="Content Placeholder 2"/>
          <p:cNvSpPr>
            <a:spLocks noGrp="1"/>
          </p:cNvSpPr>
          <p:nvPr>
            <p:ph idx="1"/>
          </p:nvPr>
        </p:nvSpPr>
        <p:spPr>
          <a:xfrm>
            <a:off x="304800" y="914400"/>
            <a:ext cx="8839200" cy="5715000"/>
          </a:xfrm>
        </p:spPr>
        <p:txBody>
          <a:bodyPr/>
          <a:lstStyle/>
          <a:p>
            <a:pPr marL="457200" indent="-457200">
              <a:buFont typeface="+mj-lt"/>
              <a:buAutoNum type="arabicPeriod"/>
            </a:pPr>
            <a:endParaRPr lang="en-IN" b="1" dirty="0" smtClean="0"/>
          </a:p>
          <a:p>
            <a:pPr marL="457200" indent="-457200">
              <a:buFont typeface="+mj-lt"/>
              <a:buAutoNum type="arabicPeriod"/>
            </a:pPr>
            <a:r>
              <a:rPr lang="en-IN" b="1" dirty="0" smtClean="0"/>
              <a:t>Continuation of intrauterine hypoxia (placental insufficiency )</a:t>
            </a:r>
            <a:endParaRPr lang="en-US" dirty="0" smtClean="0"/>
          </a:p>
          <a:p>
            <a:pPr marL="457200" indent="-457200">
              <a:buFont typeface="+mj-lt"/>
              <a:buAutoNum type="arabicPeriod"/>
            </a:pPr>
            <a:r>
              <a:rPr lang="en-IN" b="1" dirty="0" smtClean="0"/>
              <a:t>Prenatal and intranatal medication to the mother.</a:t>
            </a:r>
            <a:endParaRPr lang="en-US" b="1" dirty="0" smtClean="0"/>
          </a:p>
          <a:p>
            <a:pPr marL="514350" indent="-514350">
              <a:buAutoNum type="arabicPeriod" startAt="3"/>
            </a:pPr>
            <a:r>
              <a:rPr lang="en-IN" b="1" dirty="0" smtClean="0"/>
              <a:t>Birth trauma to the neonate.</a:t>
            </a:r>
            <a:endParaRPr lang="en-US" b="1" dirty="0" smtClean="0"/>
          </a:p>
          <a:p>
            <a:pPr marL="514350" indent="-514350">
              <a:buAutoNum type="arabicPeriod" startAt="3"/>
            </a:pPr>
            <a:r>
              <a:rPr lang="en-IN" b="1" dirty="0" smtClean="0"/>
              <a:t> Postnatal factors.</a:t>
            </a:r>
            <a:endParaRPr lang="en-US" dirty="0" smtClean="0"/>
          </a:p>
          <a:p>
            <a:endParaRPr lang="en-US" dirty="0"/>
          </a:p>
        </p:txBody>
      </p:sp>
      <p:pic>
        <p:nvPicPr>
          <p:cNvPr id="5" name="Picture 4" descr="C:\Users\MINNU MANU\Pictures\Screenshot_2018-05-23-13-18-52-1.png"/>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429000"/>
            <a:ext cx="3551555" cy="31001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sphyxia-neonatorum-21-728.jpg"/>
          <p:cNvPicPr>
            <a:picLocks noGrp="1" noChangeAspect="1"/>
          </p:cNvPicPr>
          <p:nvPr>
            <p:ph idx="1"/>
          </p:nvPr>
        </p:nvPicPr>
        <p:blipFill>
          <a:blip r:embed="rId2" cstate="print"/>
          <a:stretch>
            <a:fillRect/>
          </a:stretch>
        </p:blipFill>
        <p:spPr>
          <a:xfrm>
            <a:off x="304800" y="228600"/>
            <a:ext cx="8534400" cy="6248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sphyxia-neonatorum-22-728.jpg"/>
          <p:cNvPicPr>
            <a:picLocks noGrp="1" noChangeAspect="1"/>
          </p:cNvPicPr>
          <p:nvPr>
            <p:ph idx="1"/>
          </p:nvPr>
        </p:nvPicPr>
        <p:blipFill>
          <a:blip r:embed="rId2" cstate="print"/>
          <a:stretch>
            <a:fillRect/>
          </a:stretch>
        </p:blipFill>
        <p:spPr>
          <a:xfrm>
            <a:off x="381000" y="228600"/>
            <a:ext cx="8476977" cy="6248399"/>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sphyxia-neonatorum-13-728.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rgbClr val="FF0000"/>
              </a:buClr>
              <a:buFont typeface="Wingdings" pitchFamily="2" charset="2"/>
              <a:buChar char="Ø"/>
            </a:pPr>
            <a:r>
              <a:rPr lang="en-IN" dirty="0" smtClean="0"/>
              <a:t>The length of time your baby goes without oxygen affects the severity of symptoms. </a:t>
            </a:r>
          </a:p>
          <a:p>
            <a:pPr>
              <a:buClr>
                <a:srgbClr val="FF0000"/>
              </a:buClr>
              <a:buFont typeface="Wingdings" pitchFamily="2" charset="2"/>
              <a:buChar char="Ø"/>
            </a:pPr>
            <a:r>
              <a:rPr lang="en-IN" dirty="0" smtClean="0"/>
              <a:t>More severe symptoms can include injury or failure of the:</a:t>
            </a:r>
          </a:p>
          <a:p>
            <a:pPr>
              <a:buNone/>
            </a:pPr>
            <a:r>
              <a:rPr lang="en-IN" dirty="0" smtClean="0"/>
              <a:t>				Lungs</a:t>
            </a:r>
          </a:p>
          <a:p>
            <a:pPr>
              <a:buNone/>
            </a:pPr>
            <a:r>
              <a:rPr lang="en-IN" dirty="0" smtClean="0"/>
              <a:t>				Heart</a:t>
            </a:r>
          </a:p>
          <a:p>
            <a:pPr>
              <a:buNone/>
            </a:pPr>
            <a:r>
              <a:rPr lang="en-IN" dirty="0" smtClean="0"/>
              <a:t>				Brain</a:t>
            </a:r>
          </a:p>
          <a:p>
            <a:pPr>
              <a:buNone/>
            </a:pPr>
            <a:r>
              <a:rPr lang="en-IN" dirty="0" smtClean="0"/>
              <a:t>				Kidneys</a:t>
            </a:r>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42560"/>
          </a:xfrm>
        </p:spPr>
        <p:txBody>
          <a:bodyPr/>
          <a:lstStyle/>
          <a:p>
            <a:pPr>
              <a:buNone/>
            </a:pPr>
            <a:r>
              <a:rPr lang="en-US" dirty="0" smtClean="0"/>
              <a:t>Mild to severe birth asphyxia</a:t>
            </a:r>
          </a:p>
          <a:p>
            <a:pPr>
              <a:buNone/>
            </a:pPr>
            <a:endParaRPr lang="en-US" dirty="0" smtClean="0"/>
          </a:p>
          <a:p>
            <a:pPr>
              <a:buNone/>
            </a:pPr>
            <a:r>
              <a:rPr lang="en-US" dirty="0" smtClean="0"/>
              <a:t>Fetal heart rate: tachycardia </a:t>
            </a:r>
            <a:r>
              <a:rPr lang="en-US" dirty="0" err="1" smtClean="0"/>
              <a:t>bradycardia</a:t>
            </a:r>
            <a:endParaRPr lang="en-US" dirty="0" smtClean="0"/>
          </a:p>
          <a:p>
            <a:pPr>
              <a:buNone/>
            </a:pPr>
            <a:endParaRPr lang="en-US" dirty="0" smtClean="0"/>
          </a:p>
          <a:p>
            <a:pPr>
              <a:buNone/>
            </a:pPr>
            <a:r>
              <a:rPr lang="en-US" dirty="0" smtClean="0"/>
              <a:t>Fetal movement: increase decrease</a:t>
            </a:r>
          </a:p>
          <a:p>
            <a:pPr>
              <a:buNone/>
            </a:pPr>
            <a:endParaRPr lang="en-US" dirty="0" smtClean="0"/>
          </a:p>
          <a:p>
            <a:pPr>
              <a:buNone/>
            </a:pPr>
            <a:r>
              <a:rPr lang="en-US" dirty="0" smtClean="0"/>
              <a:t>Blood pressure: Initial ↑ ↓late stages</a:t>
            </a:r>
          </a:p>
          <a:p>
            <a:pPr>
              <a:buNone/>
            </a:pPr>
            <a:endParaRPr lang="en-US" dirty="0" smtClean="0"/>
          </a:p>
          <a:p>
            <a:pPr>
              <a:buNone/>
            </a:pPr>
            <a:r>
              <a:rPr lang="en-US" dirty="0" smtClean="0"/>
              <a:t>Amniotic fluid: </a:t>
            </a:r>
            <a:r>
              <a:rPr lang="en-US" dirty="0" err="1" smtClean="0"/>
              <a:t>meconium</a:t>
            </a:r>
            <a:r>
              <a:rPr lang="en-US" dirty="0" smtClean="0"/>
              <a:t>-stained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latin typeface="AR CENA" pitchFamily="2" charset="0"/>
              </a:rPr>
              <a:t>DIAGNOSTIC CRITERIA</a:t>
            </a:r>
            <a:endParaRPr lang="en-IN" dirty="0">
              <a:solidFill>
                <a:srgbClr val="FFFF00"/>
              </a:solidFill>
              <a:latin typeface="AR CENA" pitchFamily="2" charset="0"/>
            </a:endParaRPr>
          </a:p>
        </p:txBody>
      </p:sp>
      <p:pic>
        <p:nvPicPr>
          <p:cNvPr id="6" name="Content Placeholder 5" descr="21.jpg"/>
          <p:cNvPicPr>
            <a:picLocks noGrp="1" noChangeAspect="1"/>
          </p:cNvPicPr>
          <p:nvPr>
            <p:ph idx="1"/>
          </p:nvPr>
        </p:nvPicPr>
        <p:blipFill>
          <a:blip r:embed="rId2" cstate="print"/>
          <a:stretch>
            <a:fillRect/>
          </a:stretch>
        </p:blipFill>
        <p:spPr>
          <a:xfrm>
            <a:off x="862806" y="750094"/>
            <a:ext cx="5895975" cy="333375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
            </a:r>
            <a:br>
              <a:rPr lang="en-US" sz="4000" dirty="0" smtClean="0"/>
            </a:br>
            <a:r>
              <a:rPr lang="en-US" sz="4000" dirty="0" smtClean="0"/>
              <a:t>APGAR SCORE</a:t>
            </a:r>
            <a:br>
              <a:rPr lang="en-US" sz="4000" dirty="0" smtClean="0"/>
            </a:br>
            <a:endParaRPr lang="en-US" sz="4000" dirty="0"/>
          </a:p>
        </p:txBody>
      </p:sp>
      <p:sp>
        <p:nvSpPr>
          <p:cNvPr id="3" name="Content Placeholder 2"/>
          <p:cNvSpPr>
            <a:spLocks noGrp="1"/>
          </p:cNvSpPr>
          <p:nvPr>
            <p:ph idx="1"/>
          </p:nvPr>
        </p:nvSpPr>
        <p:spPr/>
        <p:txBody>
          <a:bodyPr>
            <a:normAutofit/>
          </a:bodyPr>
          <a:lstStyle/>
          <a:p>
            <a:pPr>
              <a:buNone/>
            </a:pPr>
            <a:r>
              <a:rPr lang="en-US" dirty="0" smtClean="0"/>
              <a:t>     Discovered by American anesthesiologist in 1959 – Virginia APGAR.</a:t>
            </a:r>
          </a:p>
          <a:p>
            <a:pPr>
              <a:buNone/>
            </a:pPr>
            <a:endParaRPr lang="en-US" dirty="0" smtClean="0"/>
          </a:p>
          <a:p>
            <a:pPr>
              <a:buNone/>
            </a:pPr>
            <a:r>
              <a:rPr lang="en-US" dirty="0" smtClean="0"/>
              <a:t>     This is the first test performed to the newborn at delivery room.</a:t>
            </a:r>
          </a:p>
          <a:p>
            <a:pPr>
              <a:buNone/>
            </a:pPr>
            <a:endParaRPr lang="en-US" dirty="0" smtClean="0"/>
          </a:p>
          <a:p>
            <a:pPr>
              <a:buNone/>
            </a:pPr>
            <a:r>
              <a:rPr lang="en-US" dirty="0" smtClean="0"/>
              <a:t>     It evaluates quick physical assessment of the newborn &amp; if any need of extra care.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37760"/>
          </a:xfrm>
        </p:spPr>
        <p:txBody>
          <a:bodyPr/>
          <a:lstStyle/>
          <a:p>
            <a:pPr>
              <a:buNone/>
            </a:pPr>
            <a:r>
              <a:rPr lang="en-US" dirty="0" smtClean="0"/>
              <a:t>	A: activity(muscular tension)</a:t>
            </a:r>
          </a:p>
          <a:p>
            <a:pPr>
              <a:buNone/>
            </a:pPr>
            <a:endParaRPr lang="en-US" dirty="0" smtClean="0"/>
          </a:p>
          <a:p>
            <a:pPr>
              <a:buNone/>
            </a:pPr>
            <a:r>
              <a:rPr lang="en-US" dirty="0" smtClean="0"/>
              <a:t>	P: pulse(heart rate)</a:t>
            </a:r>
          </a:p>
          <a:p>
            <a:pPr>
              <a:buNone/>
            </a:pPr>
            <a:endParaRPr lang="en-US" dirty="0" smtClean="0"/>
          </a:p>
          <a:p>
            <a:pPr>
              <a:buNone/>
            </a:pPr>
            <a:r>
              <a:rPr lang="en-US" dirty="0" smtClean="0"/>
              <a:t>	G: grimace(reactive ability)</a:t>
            </a:r>
          </a:p>
          <a:p>
            <a:pPr>
              <a:buNone/>
            </a:pPr>
            <a:endParaRPr lang="en-US" dirty="0" smtClean="0"/>
          </a:p>
          <a:p>
            <a:pPr>
              <a:buNone/>
            </a:pPr>
            <a:r>
              <a:rPr lang="en-US" dirty="0" smtClean="0"/>
              <a:t>	A: appearance(skin color)</a:t>
            </a:r>
          </a:p>
          <a:p>
            <a:pPr>
              <a:buNone/>
            </a:pPr>
            <a:endParaRPr lang="en-US" dirty="0" smtClean="0"/>
          </a:p>
          <a:p>
            <a:pPr>
              <a:buNone/>
            </a:pPr>
            <a:r>
              <a:rPr lang="en-US" dirty="0" smtClean="0"/>
              <a:t>	R: respiration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pgarscoring.jpg"/>
          <p:cNvPicPr>
            <a:picLocks noGrp="1" noChangeAspect="1"/>
          </p:cNvPicPr>
          <p:nvPr>
            <p:ph idx="1"/>
          </p:nvPr>
        </p:nvPicPr>
        <p:blipFill>
          <a:blip r:embed="rId2" cstate="print"/>
          <a:stretch>
            <a:fillRect/>
          </a:stretch>
        </p:blipFill>
        <p:spPr>
          <a:xfrm>
            <a:off x="304800" y="304800"/>
            <a:ext cx="8610600" cy="631666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14.jpg"/>
          <p:cNvPicPr>
            <a:picLocks noGrp="1" noChangeAspect="1"/>
          </p:cNvPicPr>
          <p:nvPr>
            <p:ph idx="1"/>
          </p:nvPr>
        </p:nvPicPr>
        <p:blipFill>
          <a:blip r:embed="rId2" cstate="print"/>
          <a:stretch>
            <a:fillRect/>
          </a:stretch>
        </p:blipFill>
        <p:spPr>
          <a:xfrm>
            <a:off x="152400" y="228600"/>
            <a:ext cx="8686800" cy="6324600"/>
          </a:xfrm>
        </p:spPr>
      </p:pic>
      <p:sp>
        <p:nvSpPr>
          <p:cNvPr id="7" name="Rectangle 6"/>
          <p:cNvSpPr/>
          <p:nvPr/>
        </p:nvSpPr>
        <p:spPr>
          <a:xfrm>
            <a:off x="457200" y="4953000"/>
            <a:ext cx="8229600" cy="55399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IN" sz="3000" dirty="0" smtClean="0">
                <a:solidFill>
                  <a:schemeClr val="bg1"/>
                </a:solidFill>
                <a:latin typeface="+mj-lt"/>
                <a:cs typeface="David" pitchFamily="34" charset="-79"/>
              </a:rPr>
              <a:t>.</a:t>
            </a:r>
            <a:endParaRPr lang="en-US" sz="3000" b="1" cap="none" spc="0" dirty="0">
              <a:ln w="50800"/>
              <a:solidFill>
                <a:schemeClr val="bg1"/>
              </a:solidFill>
              <a:effectLst/>
              <a:latin typeface="+mj-lt"/>
              <a:cs typeface="David" pitchFamily="34" charset="-79"/>
            </a:endParaRPr>
          </a:p>
        </p:txBody>
      </p:sp>
      <p:sp>
        <p:nvSpPr>
          <p:cNvPr id="8" name="Rectangle 7"/>
          <p:cNvSpPr/>
          <p:nvPr/>
        </p:nvSpPr>
        <p:spPr>
          <a:xfrm>
            <a:off x="914400" y="4114800"/>
            <a:ext cx="3048000" cy="55399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IN" sz="3000" dirty="0" smtClean="0">
                <a:solidFill>
                  <a:schemeClr val="bg1"/>
                </a:solidFill>
                <a:latin typeface="+mj-lt"/>
              </a:rPr>
              <a:t>It can be fatal.</a:t>
            </a:r>
            <a:endParaRPr lang="en-US" sz="3000" b="1" dirty="0">
              <a:ln w="50800"/>
              <a:solidFill>
                <a:schemeClr val="bg1"/>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phyxia-neonatorum-7-728.jpg"/>
          <p:cNvPicPr>
            <a:picLocks noGrp="1" noChangeAspect="1"/>
          </p:cNvPicPr>
          <p:nvPr>
            <p:ph idx="1"/>
          </p:nvPr>
        </p:nvPicPr>
        <p:blipFill>
          <a:blip r:embed="rId2" cstate="print"/>
          <a:stretch>
            <a:fillRect/>
          </a:stretch>
        </p:blipFill>
        <p:spPr>
          <a:xfrm>
            <a:off x="152400" y="533400"/>
            <a:ext cx="8763000" cy="5867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0" y="0"/>
            <a:ext cx="9143999"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NEONATAL HYPOXIC-ISCHEMIC ENCEPHALOPATHY STAGING</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0" y="1143000"/>
          <a:ext cx="9144000" cy="5574778"/>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258871">
                <a:tc>
                  <a:txBody>
                    <a:bodyPr/>
                    <a:lstStyle/>
                    <a:p>
                      <a:endParaRPr lang="en-US" sz="1400" b="1" dirty="0"/>
                    </a:p>
                  </a:txBody>
                  <a:tcPr/>
                </a:tc>
                <a:tc>
                  <a:txBody>
                    <a:bodyPr/>
                    <a:lstStyle/>
                    <a:p>
                      <a:pPr marL="635" marR="0">
                        <a:lnSpc>
                          <a:spcPct val="107000"/>
                        </a:lnSpc>
                        <a:spcBef>
                          <a:spcPts val="0"/>
                        </a:spcBef>
                        <a:spcAft>
                          <a:spcPts val="0"/>
                        </a:spcAft>
                      </a:pPr>
                      <a:r>
                        <a:rPr lang="en-IN" sz="1400" b="1" dirty="0">
                          <a:solidFill>
                            <a:schemeClr val="bg1"/>
                          </a:solidFill>
                          <a:latin typeface="Calibri"/>
                          <a:ea typeface="Calibri"/>
                          <a:cs typeface="Latha"/>
                        </a:rPr>
                        <a:t>Stage 1</a:t>
                      </a:r>
                      <a:endParaRPr lang="en-US" sz="1400" b="1" dirty="0">
                        <a:solidFill>
                          <a:schemeClr val="bg1"/>
                        </a:solidFill>
                        <a:latin typeface="Calibri"/>
                        <a:ea typeface="Calibri"/>
                        <a:cs typeface="Latha"/>
                      </a:endParaRPr>
                    </a:p>
                  </a:txBody>
                  <a:tcPr marL="86360" marR="95250" marT="66675" marB="0" anchor="ctr"/>
                </a:tc>
                <a:tc>
                  <a:txBody>
                    <a:bodyPr/>
                    <a:lstStyle/>
                    <a:p>
                      <a:pPr marL="1270" marR="0">
                        <a:lnSpc>
                          <a:spcPct val="107000"/>
                        </a:lnSpc>
                        <a:spcBef>
                          <a:spcPts val="0"/>
                        </a:spcBef>
                        <a:spcAft>
                          <a:spcPts val="0"/>
                        </a:spcAft>
                      </a:pPr>
                      <a:r>
                        <a:rPr lang="en-IN" sz="1400" b="1" dirty="0">
                          <a:solidFill>
                            <a:schemeClr val="bg1"/>
                          </a:solidFill>
                          <a:latin typeface="Calibri"/>
                          <a:ea typeface="Calibri"/>
                          <a:cs typeface="Latha"/>
                        </a:rPr>
                        <a:t>Stage 2</a:t>
                      </a:r>
                      <a:endParaRPr lang="en-US" sz="1400" b="1" dirty="0">
                        <a:solidFill>
                          <a:schemeClr val="bg1"/>
                        </a:solidFill>
                        <a:latin typeface="Calibri"/>
                        <a:ea typeface="Calibri"/>
                        <a:cs typeface="Latha"/>
                      </a:endParaRPr>
                    </a:p>
                  </a:txBody>
                  <a:tcPr marL="86360" marR="95250" marT="66675" marB="0" anchor="ctr"/>
                </a:tc>
                <a:tc>
                  <a:txBody>
                    <a:bodyPr/>
                    <a:lstStyle/>
                    <a:p>
                      <a:pPr marL="1905" marR="0">
                        <a:lnSpc>
                          <a:spcPct val="107000"/>
                        </a:lnSpc>
                        <a:spcBef>
                          <a:spcPts val="0"/>
                        </a:spcBef>
                        <a:spcAft>
                          <a:spcPts val="0"/>
                        </a:spcAft>
                      </a:pPr>
                      <a:r>
                        <a:rPr lang="en-IN" sz="1400" b="1" dirty="0">
                          <a:solidFill>
                            <a:schemeClr val="bg1"/>
                          </a:solidFill>
                          <a:latin typeface="Calibri"/>
                          <a:ea typeface="Calibri"/>
                          <a:cs typeface="Latha"/>
                        </a:rPr>
                        <a:t>Stage 3</a:t>
                      </a:r>
                      <a:endParaRPr lang="en-US" sz="1400" b="1" dirty="0">
                        <a:solidFill>
                          <a:schemeClr val="bg1"/>
                        </a:solidFill>
                        <a:latin typeface="Calibri"/>
                        <a:ea typeface="Calibri"/>
                        <a:cs typeface="Latha"/>
                      </a:endParaRPr>
                    </a:p>
                  </a:txBody>
                  <a:tcPr marL="86360" marR="95250" marT="66675" marB="0" anchor="ctr"/>
                </a:tc>
                <a:extLst>
                  <a:ext uri="{0D108BD9-81ED-4DB2-BD59-A6C34878D82A}">
                    <a16:rowId xmlns:a16="http://schemas.microsoft.com/office/drawing/2014/main" val="10000"/>
                  </a:ext>
                </a:extLst>
              </a:tr>
              <a:tr h="6471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IN" sz="1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IN" sz="1400" b="1" kern="1200" dirty="0" smtClean="0">
                          <a:solidFill>
                            <a:schemeClr val="dk1"/>
                          </a:solidFill>
                          <a:latin typeface="+mn-lt"/>
                          <a:ea typeface="+mn-ea"/>
                          <a:cs typeface="+mn-cs"/>
                        </a:rPr>
                        <a:t>Consciousness</a:t>
                      </a:r>
                      <a:endParaRPr kumimoji="0" lang="en-US" sz="1400" b="1" kern="1200" dirty="0" smtClean="0">
                        <a:solidFill>
                          <a:schemeClr val="dk1"/>
                        </a:solidFill>
                        <a:latin typeface="+mn-lt"/>
                        <a:ea typeface="+mn-ea"/>
                        <a:cs typeface="+mn-cs"/>
                      </a:endParaRPr>
                    </a:p>
                  </a:txBody>
                  <a:tcPr/>
                </a:tc>
                <a:tc>
                  <a:txBody>
                    <a:bodyPr/>
                    <a:lstStyle/>
                    <a:p>
                      <a:pPr marL="635" marR="0">
                        <a:lnSpc>
                          <a:spcPct val="107000"/>
                        </a:lnSpc>
                        <a:spcBef>
                          <a:spcPts val="0"/>
                        </a:spcBef>
                        <a:spcAft>
                          <a:spcPts val="0"/>
                        </a:spcAft>
                      </a:pPr>
                      <a:r>
                        <a:rPr lang="en-IN" sz="1400" b="1" dirty="0" smtClean="0">
                          <a:solidFill>
                            <a:srgbClr val="000000"/>
                          </a:solidFill>
                          <a:latin typeface="Calibri"/>
                          <a:ea typeface="Calibri"/>
                          <a:cs typeface="Latha"/>
                        </a:rPr>
                        <a:t>Hyper alert</a:t>
                      </a:r>
                      <a:endParaRPr lang="en-US" sz="1400" b="1" dirty="0">
                        <a:solidFill>
                          <a:srgbClr val="000000"/>
                        </a:solidFill>
                        <a:latin typeface="Calibri"/>
                        <a:ea typeface="Calibri"/>
                        <a:cs typeface="Latha"/>
                      </a:endParaRPr>
                    </a:p>
                  </a:txBody>
                  <a:tcPr marL="86360" marR="95250" marT="66675" marB="0" anchor="ctr"/>
                </a:tc>
                <a:tc>
                  <a:txBody>
                    <a:bodyPr/>
                    <a:lstStyle/>
                    <a:p>
                      <a:pPr marL="1270" marR="0">
                        <a:lnSpc>
                          <a:spcPct val="107000"/>
                        </a:lnSpc>
                        <a:spcBef>
                          <a:spcPts val="0"/>
                        </a:spcBef>
                        <a:spcAft>
                          <a:spcPts val="0"/>
                        </a:spcAft>
                      </a:pPr>
                      <a:r>
                        <a:rPr lang="en-IN" sz="1400" b="1">
                          <a:solidFill>
                            <a:srgbClr val="000000"/>
                          </a:solidFill>
                          <a:latin typeface="Calibri"/>
                          <a:ea typeface="Calibri"/>
                          <a:cs typeface="Latha"/>
                        </a:rPr>
                        <a:t>Lethargic</a:t>
                      </a:r>
                      <a:endParaRPr lang="en-US" sz="1400" b="1">
                        <a:solidFill>
                          <a:srgbClr val="000000"/>
                        </a:solidFill>
                        <a:latin typeface="Calibri"/>
                        <a:ea typeface="Calibri"/>
                        <a:cs typeface="Latha"/>
                      </a:endParaRPr>
                    </a:p>
                  </a:txBody>
                  <a:tcPr marL="86360" marR="95250" marT="66675" marB="0" anchor="ctr"/>
                </a:tc>
                <a:tc>
                  <a:txBody>
                    <a:bodyPr/>
                    <a:lstStyle/>
                    <a:p>
                      <a:pPr marL="1905" marR="0">
                        <a:lnSpc>
                          <a:spcPct val="107000"/>
                        </a:lnSpc>
                        <a:spcBef>
                          <a:spcPts val="0"/>
                        </a:spcBef>
                        <a:spcAft>
                          <a:spcPts val="0"/>
                        </a:spcAft>
                      </a:pPr>
                      <a:r>
                        <a:rPr lang="en-IN" sz="1400" b="1">
                          <a:solidFill>
                            <a:srgbClr val="000000"/>
                          </a:solidFill>
                          <a:latin typeface="Calibri"/>
                          <a:ea typeface="Calibri"/>
                          <a:cs typeface="Latha"/>
                        </a:rPr>
                        <a:t>Stuporous</a:t>
                      </a:r>
                      <a:endParaRPr lang="en-US" sz="1400" b="1">
                        <a:solidFill>
                          <a:srgbClr val="000000"/>
                        </a:solidFill>
                        <a:latin typeface="Calibri"/>
                        <a:ea typeface="Calibri"/>
                        <a:cs typeface="Latha"/>
                      </a:endParaRPr>
                    </a:p>
                  </a:txBody>
                  <a:tcPr marL="86360" marR="95250" marT="66675" marB="0" anchor="ctr"/>
                </a:tc>
                <a:extLst>
                  <a:ext uri="{0D108BD9-81ED-4DB2-BD59-A6C34878D82A}">
                    <a16:rowId xmlns:a16="http://schemas.microsoft.com/office/drawing/2014/main" val="10001"/>
                  </a:ext>
                </a:extLst>
              </a:tr>
              <a:tr h="6471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400" b="1" kern="1200" dirty="0" smtClean="0">
                          <a:solidFill>
                            <a:schemeClr val="dk1"/>
                          </a:solidFill>
                          <a:latin typeface="+mn-lt"/>
                          <a:ea typeface="+mn-ea"/>
                          <a:cs typeface="+mn-cs"/>
                        </a:rPr>
                        <a:t>Neuromuscular</a:t>
                      </a:r>
                      <a:endParaRPr kumimoji="0" lang="en-US" sz="1400" b="1" kern="1200" dirty="0" smtClean="0">
                        <a:solidFill>
                          <a:schemeClr val="dk1"/>
                        </a:solidFill>
                        <a:latin typeface="+mn-lt"/>
                        <a:ea typeface="+mn-ea"/>
                        <a:cs typeface="+mn-cs"/>
                      </a:endParaRPr>
                    </a:p>
                    <a:p>
                      <a:endParaRPr lang="en-US" sz="1400" b="1" dirty="0"/>
                    </a:p>
                  </a:txBody>
                  <a:tcPr/>
                </a:tc>
                <a:tc>
                  <a:txBody>
                    <a:bodyPr/>
                    <a:lstStyle/>
                    <a:p>
                      <a:pPr marL="635" marR="0">
                        <a:lnSpc>
                          <a:spcPct val="107000"/>
                        </a:lnSpc>
                        <a:spcBef>
                          <a:spcPts val="0"/>
                        </a:spcBef>
                        <a:spcAft>
                          <a:spcPts val="0"/>
                        </a:spcAft>
                      </a:pPr>
                      <a:r>
                        <a:rPr lang="en-IN" sz="1400" b="1" dirty="0">
                          <a:solidFill>
                            <a:srgbClr val="000000"/>
                          </a:solidFill>
                          <a:latin typeface="Calibri"/>
                          <a:ea typeface="Calibri"/>
                          <a:cs typeface="Latha"/>
                        </a:rPr>
                        <a:t>Normal</a:t>
                      </a:r>
                      <a:endParaRPr lang="en-US" sz="1400" b="1" dirty="0">
                        <a:solidFill>
                          <a:srgbClr val="000000"/>
                        </a:solidFill>
                        <a:latin typeface="Calibri"/>
                        <a:ea typeface="Calibri"/>
                        <a:cs typeface="Latha"/>
                      </a:endParaRPr>
                    </a:p>
                  </a:txBody>
                  <a:tcPr marL="86360" marR="95250" marT="66675" marB="0" anchor="ctr"/>
                </a:tc>
                <a:tc>
                  <a:txBody>
                    <a:bodyPr/>
                    <a:lstStyle/>
                    <a:p>
                      <a:pPr marL="1270" marR="0">
                        <a:lnSpc>
                          <a:spcPct val="107000"/>
                        </a:lnSpc>
                        <a:spcBef>
                          <a:spcPts val="0"/>
                        </a:spcBef>
                        <a:spcAft>
                          <a:spcPts val="0"/>
                        </a:spcAft>
                      </a:pPr>
                      <a:r>
                        <a:rPr lang="en-IN" sz="1400" b="1">
                          <a:solidFill>
                            <a:srgbClr val="000000"/>
                          </a:solidFill>
                          <a:latin typeface="Calibri"/>
                          <a:ea typeface="Calibri"/>
                          <a:cs typeface="Latha"/>
                        </a:rPr>
                        <a:t>Mild hypotonia</a:t>
                      </a:r>
                      <a:endParaRPr lang="en-US" sz="1400" b="1">
                        <a:solidFill>
                          <a:srgbClr val="000000"/>
                        </a:solidFill>
                        <a:latin typeface="Calibri"/>
                        <a:ea typeface="Calibri"/>
                        <a:cs typeface="Latha"/>
                      </a:endParaRPr>
                    </a:p>
                  </a:txBody>
                  <a:tcPr marL="86360" marR="95250" marT="66675" marB="0" anchor="ctr"/>
                </a:tc>
                <a:tc>
                  <a:txBody>
                    <a:bodyPr/>
                    <a:lstStyle/>
                    <a:p>
                      <a:pPr marL="1905" marR="0">
                        <a:lnSpc>
                          <a:spcPct val="107000"/>
                        </a:lnSpc>
                        <a:spcBef>
                          <a:spcPts val="0"/>
                        </a:spcBef>
                        <a:spcAft>
                          <a:spcPts val="0"/>
                        </a:spcAft>
                      </a:pPr>
                      <a:r>
                        <a:rPr lang="en-IN" sz="1400" b="1">
                          <a:solidFill>
                            <a:srgbClr val="000000"/>
                          </a:solidFill>
                          <a:latin typeface="Calibri"/>
                          <a:ea typeface="Calibri"/>
                          <a:cs typeface="Latha"/>
                        </a:rPr>
                        <a:t>Flaccid</a:t>
                      </a:r>
                      <a:endParaRPr lang="en-US" sz="1400" b="1">
                        <a:solidFill>
                          <a:srgbClr val="000000"/>
                        </a:solidFill>
                        <a:latin typeface="Calibri"/>
                        <a:ea typeface="Calibri"/>
                        <a:cs typeface="Latha"/>
                      </a:endParaRPr>
                    </a:p>
                  </a:txBody>
                  <a:tcPr marL="86360" marR="95250" marT="66675" marB="0" anchor="ctr"/>
                </a:tc>
                <a:extLst>
                  <a:ext uri="{0D108BD9-81ED-4DB2-BD59-A6C34878D82A}">
                    <a16:rowId xmlns:a16="http://schemas.microsoft.com/office/drawing/2014/main" val="10002"/>
                  </a:ext>
                </a:extLst>
              </a:tr>
              <a:tr h="453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400" b="1" kern="1200" dirty="0" smtClean="0">
                          <a:solidFill>
                            <a:schemeClr val="dk1"/>
                          </a:solidFill>
                          <a:latin typeface="+mn-lt"/>
                          <a:ea typeface="+mn-ea"/>
                          <a:cs typeface="+mn-cs"/>
                        </a:rPr>
                        <a:t>Reflexes</a:t>
                      </a:r>
                      <a:endParaRPr kumimoji="0" lang="en-US" sz="1400" b="1" kern="1200" dirty="0" smtClean="0">
                        <a:solidFill>
                          <a:schemeClr val="dk1"/>
                        </a:solidFill>
                        <a:latin typeface="+mn-lt"/>
                        <a:ea typeface="+mn-ea"/>
                        <a:cs typeface="+mn-cs"/>
                      </a:endParaRPr>
                    </a:p>
                    <a:p>
                      <a:endParaRPr lang="en-US" sz="1400" b="1" dirty="0"/>
                    </a:p>
                  </a:txBody>
                  <a:tcPr/>
                </a:tc>
                <a:tc>
                  <a:txBody>
                    <a:bodyPr/>
                    <a:lstStyle/>
                    <a:p>
                      <a:pPr marL="635" marR="0">
                        <a:lnSpc>
                          <a:spcPct val="107000"/>
                        </a:lnSpc>
                        <a:spcBef>
                          <a:spcPts val="0"/>
                        </a:spcBef>
                        <a:spcAft>
                          <a:spcPts val="0"/>
                        </a:spcAft>
                      </a:pPr>
                      <a:r>
                        <a:rPr lang="en-IN" sz="1400" b="1" dirty="0">
                          <a:solidFill>
                            <a:srgbClr val="000000"/>
                          </a:solidFill>
                          <a:latin typeface="Calibri"/>
                          <a:ea typeface="Calibri"/>
                          <a:cs typeface="Latha"/>
                        </a:rPr>
                        <a:t>Weak to normal</a:t>
                      </a:r>
                      <a:endParaRPr lang="en-US" sz="1400" b="1" dirty="0">
                        <a:solidFill>
                          <a:srgbClr val="000000"/>
                        </a:solidFill>
                        <a:latin typeface="Calibri"/>
                        <a:ea typeface="Calibri"/>
                        <a:cs typeface="Latha"/>
                      </a:endParaRPr>
                    </a:p>
                  </a:txBody>
                  <a:tcPr marL="86360" marR="95250" marT="66675" marB="0" anchor="ctr"/>
                </a:tc>
                <a:tc>
                  <a:txBody>
                    <a:bodyPr/>
                    <a:lstStyle/>
                    <a:p>
                      <a:pPr marL="1270" marR="0">
                        <a:lnSpc>
                          <a:spcPct val="107000"/>
                        </a:lnSpc>
                        <a:spcBef>
                          <a:spcPts val="0"/>
                        </a:spcBef>
                        <a:spcAft>
                          <a:spcPts val="0"/>
                        </a:spcAft>
                      </a:pPr>
                      <a:r>
                        <a:rPr lang="en-IN" sz="1400" b="1">
                          <a:solidFill>
                            <a:srgbClr val="000000"/>
                          </a:solidFill>
                          <a:latin typeface="Calibri"/>
                          <a:ea typeface="Calibri"/>
                          <a:cs typeface="Latha"/>
                        </a:rPr>
                        <a:t>Weak</a:t>
                      </a:r>
                      <a:endParaRPr lang="en-US" sz="1400" b="1">
                        <a:solidFill>
                          <a:srgbClr val="000000"/>
                        </a:solidFill>
                        <a:latin typeface="Calibri"/>
                        <a:ea typeface="Calibri"/>
                        <a:cs typeface="Latha"/>
                      </a:endParaRPr>
                    </a:p>
                  </a:txBody>
                  <a:tcPr marL="86360" marR="95250" marT="66675" marB="0" anchor="ctr"/>
                </a:tc>
                <a:tc>
                  <a:txBody>
                    <a:bodyPr/>
                    <a:lstStyle/>
                    <a:p>
                      <a:pPr marL="1905" marR="0">
                        <a:lnSpc>
                          <a:spcPct val="107000"/>
                        </a:lnSpc>
                        <a:spcBef>
                          <a:spcPts val="0"/>
                        </a:spcBef>
                        <a:spcAft>
                          <a:spcPts val="0"/>
                        </a:spcAft>
                      </a:pPr>
                      <a:r>
                        <a:rPr lang="en-IN" sz="1400" b="1">
                          <a:solidFill>
                            <a:srgbClr val="000000"/>
                          </a:solidFill>
                          <a:latin typeface="Calibri"/>
                          <a:ea typeface="Calibri"/>
                          <a:cs typeface="Latha"/>
                        </a:rPr>
                        <a:t>Absent</a:t>
                      </a:r>
                      <a:endParaRPr lang="en-US" sz="1400" b="1">
                        <a:solidFill>
                          <a:srgbClr val="000000"/>
                        </a:solidFill>
                        <a:latin typeface="Calibri"/>
                        <a:ea typeface="Calibri"/>
                        <a:cs typeface="Latha"/>
                      </a:endParaRPr>
                    </a:p>
                  </a:txBody>
                  <a:tcPr marL="86360" marR="95250" marT="66675" marB="0" anchor="ctr"/>
                </a:tc>
                <a:extLst>
                  <a:ext uri="{0D108BD9-81ED-4DB2-BD59-A6C34878D82A}">
                    <a16:rowId xmlns:a16="http://schemas.microsoft.com/office/drawing/2014/main" val="10003"/>
                  </a:ext>
                </a:extLst>
              </a:tr>
              <a:tr h="453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400" b="1" kern="1200" dirty="0" smtClean="0">
                          <a:solidFill>
                            <a:schemeClr val="dk1"/>
                          </a:solidFill>
                          <a:latin typeface="+mn-lt"/>
                          <a:ea typeface="+mn-ea"/>
                          <a:cs typeface="+mn-cs"/>
                        </a:rPr>
                        <a:t>Pupils</a:t>
                      </a:r>
                      <a:endParaRPr kumimoji="0" lang="en-US" sz="1400" b="1" kern="1200" dirty="0" smtClean="0">
                        <a:solidFill>
                          <a:schemeClr val="dk1"/>
                        </a:solidFill>
                        <a:latin typeface="+mn-lt"/>
                        <a:ea typeface="+mn-ea"/>
                        <a:cs typeface="+mn-cs"/>
                      </a:endParaRPr>
                    </a:p>
                    <a:p>
                      <a:endParaRPr lang="en-US" sz="1400" b="1" dirty="0"/>
                    </a:p>
                  </a:txBody>
                  <a:tcPr/>
                </a:tc>
                <a:tc>
                  <a:txBody>
                    <a:bodyPr/>
                    <a:lstStyle/>
                    <a:p>
                      <a:pPr marL="635" marR="0">
                        <a:lnSpc>
                          <a:spcPct val="107000"/>
                        </a:lnSpc>
                        <a:spcBef>
                          <a:spcPts val="0"/>
                        </a:spcBef>
                        <a:spcAft>
                          <a:spcPts val="0"/>
                        </a:spcAft>
                      </a:pPr>
                      <a:r>
                        <a:rPr lang="en-IN" sz="1400" b="1" dirty="0">
                          <a:solidFill>
                            <a:srgbClr val="000000"/>
                          </a:solidFill>
                          <a:latin typeface="Calibri"/>
                          <a:ea typeface="Calibri"/>
                          <a:cs typeface="Latha"/>
                        </a:rPr>
                        <a:t>Dilated</a:t>
                      </a:r>
                      <a:endParaRPr lang="en-US" sz="1400" b="1" dirty="0">
                        <a:solidFill>
                          <a:srgbClr val="000000"/>
                        </a:solidFill>
                        <a:latin typeface="Calibri"/>
                        <a:ea typeface="Calibri"/>
                        <a:cs typeface="Latha"/>
                      </a:endParaRPr>
                    </a:p>
                  </a:txBody>
                  <a:tcPr marL="86360" marR="95250" marT="66675" marB="0" anchor="ctr"/>
                </a:tc>
                <a:tc>
                  <a:txBody>
                    <a:bodyPr/>
                    <a:lstStyle/>
                    <a:p>
                      <a:pPr marL="1270" marR="0">
                        <a:lnSpc>
                          <a:spcPct val="107000"/>
                        </a:lnSpc>
                        <a:spcBef>
                          <a:spcPts val="0"/>
                        </a:spcBef>
                        <a:spcAft>
                          <a:spcPts val="0"/>
                        </a:spcAft>
                      </a:pPr>
                      <a:r>
                        <a:rPr lang="en-IN" sz="1400" b="1">
                          <a:solidFill>
                            <a:srgbClr val="000000"/>
                          </a:solidFill>
                          <a:latin typeface="Calibri"/>
                          <a:ea typeface="Calibri"/>
                          <a:cs typeface="Latha"/>
                        </a:rPr>
                        <a:t>Constricted</a:t>
                      </a:r>
                      <a:endParaRPr lang="en-US" sz="1400" b="1">
                        <a:solidFill>
                          <a:srgbClr val="000000"/>
                        </a:solidFill>
                        <a:latin typeface="Calibri"/>
                        <a:ea typeface="Calibri"/>
                        <a:cs typeface="Latha"/>
                      </a:endParaRPr>
                    </a:p>
                  </a:txBody>
                  <a:tcPr marL="86360" marR="95250" marT="66675" marB="0" anchor="ctr"/>
                </a:tc>
                <a:tc>
                  <a:txBody>
                    <a:bodyPr/>
                    <a:lstStyle/>
                    <a:p>
                      <a:pPr marL="1905" marR="0">
                        <a:lnSpc>
                          <a:spcPct val="107000"/>
                        </a:lnSpc>
                        <a:spcBef>
                          <a:spcPts val="0"/>
                        </a:spcBef>
                        <a:spcAft>
                          <a:spcPts val="0"/>
                        </a:spcAft>
                      </a:pPr>
                      <a:r>
                        <a:rPr lang="en-IN" sz="1400" b="1" dirty="0">
                          <a:solidFill>
                            <a:srgbClr val="000000"/>
                          </a:solidFill>
                          <a:latin typeface="Calibri"/>
                          <a:ea typeface="Calibri"/>
                          <a:cs typeface="Latha"/>
                        </a:rPr>
                        <a:t>Variable</a:t>
                      </a:r>
                      <a:endParaRPr lang="en-US" sz="1400" b="1" dirty="0">
                        <a:solidFill>
                          <a:srgbClr val="000000"/>
                        </a:solidFill>
                        <a:latin typeface="Calibri"/>
                        <a:ea typeface="Calibri"/>
                        <a:cs typeface="Latha"/>
                      </a:endParaRPr>
                    </a:p>
                  </a:txBody>
                  <a:tcPr marL="86360" marR="95250" marT="66675" marB="0" anchor="ctr"/>
                </a:tc>
                <a:extLst>
                  <a:ext uri="{0D108BD9-81ED-4DB2-BD59-A6C34878D82A}">
                    <a16:rowId xmlns:a16="http://schemas.microsoft.com/office/drawing/2014/main" val="10004"/>
                  </a:ext>
                </a:extLst>
              </a:tr>
              <a:tr h="453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400" b="1" kern="1200" dirty="0" smtClean="0">
                          <a:solidFill>
                            <a:schemeClr val="dk1"/>
                          </a:solidFill>
                          <a:latin typeface="+mn-lt"/>
                          <a:ea typeface="+mn-ea"/>
                          <a:cs typeface="+mn-cs"/>
                        </a:rPr>
                        <a:t>Heart rate</a:t>
                      </a:r>
                      <a:endParaRPr kumimoji="0" lang="en-US" sz="1400" b="1" kern="1200" dirty="0" smtClean="0">
                        <a:solidFill>
                          <a:schemeClr val="dk1"/>
                        </a:solidFill>
                        <a:latin typeface="+mn-lt"/>
                        <a:ea typeface="+mn-ea"/>
                        <a:cs typeface="+mn-cs"/>
                      </a:endParaRPr>
                    </a:p>
                    <a:p>
                      <a:endParaRPr lang="en-US" sz="1400" b="1" dirty="0"/>
                    </a:p>
                  </a:txBody>
                  <a:tcPr/>
                </a:tc>
                <a:tc>
                  <a:txBody>
                    <a:bodyPr/>
                    <a:lstStyle/>
                    <a:p>
                      <a:pPr marL="635" marR="0">
                        <a:lnSpc>
                          <a:spcPct val="107000"/>
                        </a:lnSpc>
                        <a:spcBef>
                          <a:spcPts val="0"/>
                        </a:spcBef>
                        <a:spcAft>
                          <a:spcPts val="0"/>
                        </a:spcAft>
                      </a:pPr>
                      <a:r>
                        <a:rPr lang="en-IN" sz="1400" b="1" dirty="0">
                          <a:solidFill>
                            <a:srgbClr val="000000"/>
                          </a:solidFill>
                          <a:latin typeface="Calibri"/>
                          <a:ea typeface="Calibri"/>
                          <a:cs typeface="Latha"/>
                        </a:rPr>
                        <a:t>Tachycardia</a:t>
                      </a:r>
                      <a:endParaRPr lang="en-US" sz="1400" b="1" dirty="0">
                        <a:solidFill>
                          <a:srgbClr val="000000"/>
                        </a:solidFill>
                        <a:latin typeface="Calibri"/>
                        <a:ea typeface="Calibri"/>
                        <a:cs typeface="Latha"/>
                      </a:endParaRPr>
                    </a:p>
                  </a:txBody>
                  <a:tcPr marL="86360" marR="95250" marT="66675" marB="0" anchor="ctr"/>
                </a:tc>
                <a:tc>
                  <a:txBody>
                    <a:bodyPr/>
                    <a:lstStyle/>
                    <a:p>
                      <a:pPr marL="1270" marR="0">
                        <a:lnSpc>
                          <a:spcPct val="107000"/>
                        </a:lnSpc>
                        <a:spcBef>
                          <a:spcPts val="0"/>
                        </a:spcBef>
                        <a:spcAft>
                          <a:spcPts val="0"/>
                        </a:spcAft>
                      </a:pPr>
                      <a:r>
                        <a:rPr lang="en-IN" sz="1400" b="1" dirty="0" err="1">
                          <a:solidFill>
                            <a:srgbClr val="000000"/>
                          </a:solidFill>
                          <a:latin typeface="Calibri"/>
                          <a:ea typeface="Calibri"/>
                          <a:cs typeface="Latha"/>
                        </a:rPr>
                        <a:t>Bradycardia</a:t>
                      </a:r>
                      <a:endParaRPr lang="en-US" sz="1400" b="1" dirty="0">
                        <a:solidFill>
                          <a:srgbClr val="000000"/>
                        </a:solidFill>
                        <a:latin typeface="Calibri"/>
                        <a:ea typeface="Calibri"/>
                        <a:cs typeface="Latha"/>
                      </a:endParaRPr>
                    </a:p>
                  </a:txBody>
                  <a:tcPr marL="86360" marR="95250" marT="66675" marB="0" anchor="ctr"/>
                </a:tc>
                <a:tc>
                  <a:txBody>
                    <a:bodyPr/>
                    <a:lstStyle/>
                    <a:p>
                      <a:pPr marL="1905" marR="0">
                        <a:lnSpc>
                          <a:spcPct val="107000"/>
                        </a:lnSpc>
                        <a:spcBef>
                          <a:spcPts val="0"/>
                        </a:spcBef>
                        <a:spcAft>
                          <a:spcPts val="0"/>
                        </a:spcAft>
                      </a:pPr>
                      <a:r>
                        <a:rPr lang="en-IN" sz="1400" b="1">
                          <a:solidFill>
                            <a:srgbClr val="000000"/>
                          </a:solidFill>
                          <a:latin typeface="Calibri"/>
                          <a:ea typeface="Calibri"/>
                          <a:cs typeface="Latha"/>
                        </a:rPr>
                        <a:t>Variable</a:t>
                      </a:r>
                      <a:endParaRPr lang="en-US" sz="1400" b="1">
                        <a:solidFill>
                          <a:srgbClr val="000000"/>
                        </a:solidFill>
                        <a:latin typeface="Calibri"/>
                        <a:ea typeface="Calibri"/>
                        <a:cs typeface="Latha"/>
                      </a:endParaRPr>
                    </a:p>
                  </a:txBody>
                  <a:tcPr marL="86360" marR="95250" marT="66675" marB="0" anchor="ctr"/>
                </a:tc>
                <a:extLst>
                  <a:ext uri="{0D108BD9-81ED-4DB2-BD59-A6C34878D82A}">
                    <a16:rowId xmlns:a16="http://schemas.microsoft.com/office/drawing/2014/main" val="10005"/>
                  </a:ext>
                </a:extLst>
              </a:tr>
              <a:tr h="453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400" b="1" kern="1200" dirty="0" smtClean="0">
                          <a:solidFill>
                            <a:schemeClr val="dk1"/>
                          </a:solidFill>
                          <a:latin typeface="+mn-lt"/>
                          <a:ea typeface="+mn-ea"/>
                          <a:cs typeface="+mn-cs"/>
                        </a:rPr>
                        <a:t>Secretions</a:t>
                      </a:r>
                      <a:endParaRPr kumimoji="0" lang="en-US" sz="1400" b="1" kern="1200" dirty="0" smtClean="0">
                        <a:solidFill>
                          <a:schemeClr val="dk1"/>
                        </a:solidFill>
                        <a:latin typeface="+mn-lt"/>
                        <a:ea typeface="+mn-ea"/>
                        <a:cs typeface="+mn-cs"/>
                      </a:endParaRPr>
                    </a:p>
                    <a:p>
                      <a:endParaRPr lang="en-US" sz="1400" b="1" dirty="0"/>
                    </a:p>
                  </a:txBody>
                  <a:tcPr/>
                </a:tc>
                <a:tc>
                  <a:txBody>
                    <a:bodyPr/>
                    <a:lstStyle/>
                    <a:p>
                      <a:pPr marL="635" marR="0">
                        <a:lnSpc>
                          <a:spcPct val="107000"/>
                        </a:lnSpc>
                        <a:spcBef>
                          <a:spcPts val="0"/>
                        </a:spcBef>
                        <a:spcAft>
                          <a:spcPts val="0"/>
                        </a:spcAft>
                      </a:pPr>
                      <a:r>
                        <a:rPr lang="en-IN" sz="1400" b="1">
                          <a:solidFill>
                            <a:srgbClr val="000000"/>
                          </a:solidFill>
                          <a:latin typeface="Calibri"/>
                          <a:ea typeface="Calibri"/>
                          <a:cs typeface="Latha"/>
                        </a:rPr>
                        <a:t>Sparse</a:t>
                      </a:r>
                      <a:endParaRPr lang="en-US" sz="1400" b="1">
                        <a:solidFill>
                          <a:srgbClr val="000000"/>
                        </a:solidFill>
                        <a:latin typeface="Calibri"/>
                        <a:ea typeface="Calibri"/>
                        <a:cs typeface="Latha"/>
                      </a:endParaRPr>
                    </a:p>
                  </a:txBody>
                  <a:tcPr marL="86360" marR="95250" marT="66675" marB="0" anchor="ctr"/>
                </a:tc>
                <a:tc>
                  <a:txBody>
                    <a:bodyPr/>
                    <a:lstStyle/>
                    <a:p>
                      <a:pPr marL="1270" marR="0">
                        <a:lnSpc>
                          <a:spcPct val="107000"/>
                        </a:lnSpc>
                        <a:spcBef>
                          <a:spcPts val="0"/>
                        </a:spcBef>
                        <a:spcAft>
                          <a:spcPts val="0"/>
                        </a:spcAft>
                      </a:pPr>
                      <a:r>
                        <a:rPr lang="en-IN" sz="1400" b="1" dirty="0">
                          <a:solidFill>
                            <a:srgbClr val="000000"/>
                          </a:solidFill>
                          <a:latin typeface="Calibri"/>
                          <a:ea typeface="Calibri"/>
                          <a:cs typeface="Latha"/>
                        </a:rPr>
                        <a:t>Profuse</a:t>
                      </a:r>
                      <a:endParaRPr lang="en-US" sz="1400" b="1" dirty="0">
                        <a:solidFill>
                          <a:srgbClr val="000000"/>
                        </a:solidFill>
                        <a:latin typeface="Calibri"/>
                        <a:ea typeface="Calibri"/>
                        <a:cs typeface="Latha"/>
                      </a:endParaRPr>
                    </a:p>
                  </a:txBody>
                  <a:tcPr marL="86360" marR="95250" marT="66675" marB="0" anchor="ctr"/>
                </a:tc>
                <a:tc>
                  <a:txBody>
                    <a:bodyPr/>
                    <a:lstStyle/>
                    <a:p>
                      <a:pPr marL="1905" marR="0">
                        <a:lnSpc>
                          <a:spcPct val="107000"/>
                        </a:lnSpc>
                        <a:spcBef>
                          <a:spcPts val="0"/>
                        </a:spcBef>
                        <a:spcAft>
                          <a:spcPts val="0"/>
                        </a:spcAft>
                      </a:pPr>
                      <a:r>
                        <a:rPr lang="en-IN" sz="1400" b="1">
                          <a:solidFill>
                            <a:srgbClr val="000000"/>
                          </a:solidFill>
                          <a:latin typeface="Calibri"/>
                          <a:ea typeface="Calibri"/>
                          <a:cs typeface="Latha"/>
                        </a:rPr>
                        <a:t>Variable</a:t>
                      </a:r>
                      <a:endParaRPr lang="en-US" sz="1400" b="1">
                        <a:solidFill>
                          <a:srgbClr val="000000"/>
                        </a:solidFill>
                        <a:latin typeface="Calibri"/>
                        <a:ea typeface="Calibri"/>
                        <a:cs typeface="Latha"/>
                      </a:endParaRPr>
                    </a:p>
                  </a:txBody>
                  <a:tcPr marL="86360" marR="95250" marT="66675" marB="0" anchor="ctr"/>
                </a:tc>
                <a:extLst>
                  <a:ext uri="{0D108BD9-81ED-4DB2-BD59-A6C34878D82A}">
                    <a16:rowId xmlns:a16="http://schemas.microsoft.com/office/drawing/2014/main" val="10006"/>
                  </a:ext>
                </a:extLst>
              </a:tr>
              <a:tr h="6471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400" b="1" kern="1200" dirty="0" smtClean="0">
                          <a:solidFill>
                            <a:schemeClr val="dk1"/>
                          </a:solidFill>
                          <a:latin typeface="+mn-lt"/>
                          <a:ea typeface="+mn-ea"/>
                          <a:cs typeface="+mn-cs"/>
                        </a:rPr>
                        <a:t>Gastrointestinal motility</a:t>
                      </a:r>
                      <a:endParaRPr kumimoji="0" lang="en-US" sz="1400" b="1" kern="1200" dirty="0" smtClean="0">
                        <a:solidFill>
                          <a:schemeClr val="dk1"/>
                        </a:solidFill>
                        <a:latin typeface="+mn-lt"/>
                        <a:ea typeface="+mn-ea"/>
                        <a:cs typeface="+mn-cs"/>
                      </a:endParaRPr>
                    </a:p>
                    <a:p>
                      <a:endParaRPr lang="en-US" sz="1400" b="1" dirty="0"/>
                    </a:p>
                  </a:txBody>
                  <a:tcPr/>
                </a:tc>
                <a:tc>
                  <a:txBody>
                    <a:bodyPr/>
                    <a:lstStyle/>
                    <a:p>
                      <a:pPr marL="635" marR="0">
                        <a:lnSpc>
                          <a:spcPct val="107000"/>
                        </a:lnSpc>
                        <a:spcBef>
                          <a:spcPts val="0"/>
                        </a:spcBef>
                        <a:spcAft>
                          <a:spcPts val="0"/>
                        </a:spcAft>
                      </a:pPr>
                      <a:r>
                        <a:rPr lang="en-IN" sz="1400" b="1">
                          <a:solidFill>
                            <a:srgbClr val="000000"/>
                          </a:solidFill>
                          <a:latin typeface="Calibri"/>
                          <a:ea typeface="Calibri"/>
                          <a:cs typeface="Latha"/>
                        </a:rPr>
                        <a:t>Normal or decreased</a:t>
                      </a:r>
                      <a:endParaRPr lang="en-US" sz="1400" b="1">
                        <a:solidFill>
                          <a:srgbClr val="000000"/>
                        </a:solidFill>
                        <a:latin typeface="Calibri"/>
                        <a:ea typeface="Calibri"/>
                        <a:cs typeface="Latha"/>
                      </a:endParaRPr>
                    </a:p>
                  </a:txBody>
                  <a:tcPr marL="86360" marR="95250" marT="66675" marB="0" anchor="ctr"/>
                </a:tc>
                <a:tc>
                  <a:txBody>
                    <a:bodyPr/>
                    <a:lstStyle/>
                    <a:p>
                      <a:pPr marL="1270" marR="0">
                        <a:lnSpc>
                          <a:spcPct val="107000"/>
                        </a:lnSpc>
                        <a:spcBef>
                          <a:spcPts val="0"/>
                        </a:spcBef>
                        <a:spcAft>
                          <a:spcPts val="0"/>
                        </a:spcAft>
                      </a:pPr>
                      <a:r>
                        <a:rPr lang="en-IN" sz="1400" b="1" dirty="0">
                          <a:solidFill>
                            <a:srgbClr val="000000"/>
                          </a:solidFill>
                          <a:latin typeface="Calibri"/>
                          <a:ea typeface="Calibri"/>
                          <a:cs typeface="Latha"/>
                        </a:rPr>
                        <a:t>Increased</a:t>
                      </a:r>
                      <a:endParaRPr lang="en-US" sz="1400" b="1" dirty="0">
                        <a:solidFill>
                          <a:srgbClr val="000000"/>
                        </a:solidFill>
                        <a:latin typeface="Calibri"/>
                        <a:ea typeface="Calibri"/>
                        <a:cs typeface="Latha"/>
                      </a:endParaRPr>
                    </a:p>
                  </a:txBody>
                  <a:tcPr marL="86360" marR="95250" marT="66675" marB="0"/>
                </a:tc>
                <a:tc>
                  <a:txBody>
                    <a:bodyPr/>
                    <a:lstStyle/>
                    <a:p>
                      <a:pPr marL="1905" marR="0">
                        <a:lnSpc>
                          <a:spcPct val="107000"/>
                        </a:lnSpc>
                        <a:spcBef>
                          <a:spcPts val="0"/>
                        </a:spcBef>
                        <a:spcAft>
                          <a:spcPts val="0"/>
                        </a:spcAft>
                      </a:pPr>
                      <a:r>
                        <a:rPr lang="en-IN" sz="1400" b="1" dirty="0">
                          <a:solidFill>
                            <a:srgbClr val="000000"/>
                          </a:solidFill>
                          <a:latin typeface="Calibri"/>
                          <a:ea typeface="Calibri"/>
                          <a:cs typeface="Latha"/>
                        </a:rPr>
                        <a:t>Variable</a:t>
                      </a:r>
                      <a:endParaRPr lang="en-US" sz="1400" b="1" dirty="0">
                        <a:solidFill>
                          <a:srgbClr val="000000"/>
                        </a:solidFill>
                        <a:latin typeface="Calibri"/>
                        <a:ea typeface="Calibri"/>
                        <a:cs typeface="Latha"/>
                      </a:endParaRPr>
                    </a:p>
                  </a:txBody>
                  <a:tcPr marL="86360" marR="95250" marT="66675" marB="0"/>
                </a:tc>
                <a:extLst>
                  <a:ext uri="{0D108BD9-81ED-4DB2-BD59-A6C34878D82A}">
                    <a16:rowId xmlns:a16="http://schemas.microsoft.com/office/drawing/2014/main" val="10007"/>
                  </a:ext>
                </a:extLst>
              </a:tr>
              <a:tr h="453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400" b="1" kern="1200" dirty="0" smtClean="0">
                          <a:solidFill>
                            <a:schemeClr val="dk1"/>
                          </a:solidFill>
                          <a:latin typeface="+mn-lt"/>
                          <a:ea typeface="+mn-ea"/>
                          <a:cs typeface="+mn-cs"/>
                        </a:rPr>
                        <a:t>Convulsions</a:t>
                      </a:r>
                      <a:endParaRPr kumimoji="0" lang="en-US" sz="1400" b="1" kern="1200" dirty="0" smtClean="0">
                        <a:solidFill>
                          <a:schemeClr val="dk1"/>
                        </a:solidFill>
                        <a:latin typeface="+mn-lt"/>
                        <a:ea typeface="+mn-ea"/>
                        <a:cs typeface="+mn-cs"/>
                      </a:endParaRPr>
                    </a:p>
                    <a:p>
                      <a:endParaRPr lang="en-US" sz="1400" b="1" dirty="0"/>
                    </a:p>
                  </a:txBody>
                  <a:tcPr/>
                </a:tc>
                <a:tc>
                  <a:txBody>
                    <a:bodyPr/>
                    <a:lstStyle/>
                    <a:p>
                      <a:pPr marL="635" marR="0">
                        <a:lnSpc>
                          <a:spcPct val="107000"/>
                        </a:lnSpc>
                        <a:spcBef>
                          <a:spcPts val="0"/>
                        </a:spcBef>
                        <a:spcAft>
                          <a:spcPts val="0"/>
                        </a:spcAft>
                      </a:pPr>
                      <a:r>
                        <a:rPr lang="en-IN" sz="1400" b="1" dirty="0">
                          <a:solidFill>
                            <a:srgbClr val="000000"/>
                          </a:solidFill>
                          <a:latin typeface="Calibri"/>
                          <a:ea typeface="Calibri"/>
                          <a:cs typeface="Latha"/>
                        </a:rPr>
                        <a:t>None</a:t>
                      </a:r>
                      <a:endParaRPr lang="en-US" sz="1400" b="1" dirty="0">
                        <a:solidFill>
                          <a:srgbClr val="000000"/>
                        </a:solidFill>
                        <a:latin typeface="Calibri"/>
                        <a:ea typeface="Calibri"/>
                        <a:cs typeface="Latha"/>
                      </a:endParaRPr>
                    </a:p>
                  </a:txBody>
                  <a:tcPr marL="86360" marR="95250" marT="66675" marB="0"/>
                </a:tc>
                <a:tc>
                  <a:txBody>
                    <a:bodyPr/>
                    <a:lstStyle/>
                    <a:p>
                      <a:pPr marL="1270" marR="0">
                        <a:lnSpc>
                          <a:spcPct val="107000"/>
                        </a:lnSpc>
                        <a:spcBef>
                          <a:spcPts val="0"/>
                        </a:spcBef>
                        <a:spcAft>
                          <a:spcPts val="0"/>
                        </a:spcAft>
                      </a:pPr>
                      <a:r>
                        <a:rPr lang="en-IN" sz="1400" b="1" dirty="0">
                          <a:solidFill>
                            <a:srgbClr val="000000"/>
                          </a:solidFill>
                          <a:latin typeface="Calibri"/>
                          <a:ea typeface="Calibri"/>
                          <a:cs typeface="Latha"/>
                        </a:rPr>
                        <a:t>Common</a:t>
                      </a:r>
                      <a:endParaRPr lang="en-US" sz="1400" b="1" dirty="0">
                        <a:solidFill>
                          <a:srgbClr val="000000"/>
                        </a:solidFill>
                        <a:latin typeface="Calibri"/>
                        <a:ea typeface="Calibri"/>
                        <a:cs typeface="Latha"/>
                      </a:endParaRPr>
                    </a:p>
                  </a:txBody>
                  <a:tcPr marL="86360" marR="95250" marT="66675" marB="0"/>
                </a:tc>
                <a:tc>
                  <a:txBody>
                    <a:bodyPr/>
                    <a:lstStyle/>
                    <a:p>
                      <a:pPr marL="1905" marR="0" algn="just">
                        <a:lnSpc>
                          <a:spcPct val="107000"/>
                        </a:lnSpc>
                        <a:spcBef>
                          <a:spcPts val="0"/>
                        </a:spcBef>
                        <a:spcAft>
                          <a:spcPts val="0"/>
                        </a:spcAft>
                      </a:pPr>
                      <a:r>
                        <a:rPr lang="en-IN" sz="1400" b="1" dirty="0">
                          <a:solidFill>
                            <a:srgbClr val="000000"/>
                          </a:solidFill>
                          <a:latin typeface="Calibri"/>
                          <a:ea typeface="Calibri"/>
                          <a:cs typeface="Latha"/>
                        </a:rPr>
                        <a:t>Common early, less common late</a:t>
                      </a:r>
                      <a:endParaRPr lang="en-US" sz="1400" b="1" dirty="0">
                        <a:solidFill>
                          <a:srgbClr val="000000"/>
                        </a:solidFill>
                        <a:latin typeface="Calibri"/>
                        <a:ea typeface="Calibri"/>
                        <a:cs typeface="Latha"/>
                      </a:endParaRPr>
                    </a:p>
                  </a:txBody>
                  <a:tcPr marL="86360" marR="95250" marT="66675" marB="0" anchor="ctr"/>
                </a:tc>
                <a:extLst>
                  <a:ext uri="{0D108BD9-81ED-4DB2-BD59-A6C34878D82A}">
                    <a16:rowId xmlns:a16="http://schemas.microsoft.com/office/drawing/2014/main" val="10008"/>
                  </a:ext>
                </a:extLst>
              </a:tr>
              <a:tr h="732564">
                <a:tc>
                  <a:txBody>
                    <a:bodyPr/>
                    <a:lstStyle/>
                    <a:p>
                      <a:r>
                        <a:rPr kumimoji="0" lang="en-IN" sz="1400" b="1" kern="1200" dirty="0" smtClean="0">
                          <a:solidFill>
                            <a:schemeClr val="dk1"/>
                          </a:solidFill>
                          <a:latin typeface="+mn-lt"/>
                          <a:ea typeface="+mn-ea"/>
                          <a:cs typeface="+mn-cs"/>
                        </a:rPr>
                        <a:t>Duration</a:t>
                      </a:r>
                      <a:endParaRPr lang="en-US" sz="1400" b="1" dirty="0"/>
                    </a:p>
                  </a:txBody>
                  <a:tcPr/>
                </a:tc>
                <a:tc>
                  <a:txBody>
                    <a:bodyPr/>
                    <a:lstStyle/>
                    <a:p>
                      <a:pPr marL="635" marR="0">
                        <a:lnSpc>
                          <a:spcPct val="107000"/>
                        </a:lnSpc>
                        <a:spcBef>
                          <a:spcPts val="0"/>
                        </a:spcBef>
                        <a:spcAft>
                          <a:spcPts val="0"/>
                        </a:spcAft>
                      </a:pPr>
                      <a:r>
                        <a:rPr lang="en-IN" sz="1400" b="1">
                          <a:solidFill>
                            <a:srgbClr val="000000"/>
                          </a:solidFill>
                          <a:latin typeface="Calibri"/>
                          <a:ea typeface="Calibri"/>
                          <a:cs typeface="Latha"/>
                        </a:rPr>
                        <a:t>&lt;24 hours</a:t>
                      </a:r>
                      <a:endParaRPr lang="en-US" sz="1400" b="1">
                        <a:solidFill>
                          <a:srgbClr val="000000"/>
                        </a:solidFill>
                        <a:latin typeface="Calibri"/>
                        <a:ea typeface="Calibri"/>
                        <a:cs typeface="Latha"/>
                      </a:endParaRPr>
                    </a:p>
                  </a:txBody>
                  <a:tcPr marL="86360" marR="95250" marT="66675" marB="0" anchor="ctr"/>
                </a:tc>
                <a:tc>
                  <a:txBody>
                    <a:bodyPr/>
                    <a:lstStyle/>
                    <a:p>
                      <a:pPr marL="1270" marR="0">
                        <a:lnSpc>
                          <a:spcPct val="107000"/>
                        </a:lnSpc>
                        <a:spcBef>
                          <a:spcPts val="0"/>
                        </a:spcBef>
                        <a:spcAft>
                          <a:spcPts val="0"/>
                        </a:spcAft>
                      </a:pPr>
                      <a:r>
                        <a:rPr lang="en-IN" sz="1400" b="1">
                          <a:solidFill>
                            <a:srgbClr val="000000"/>
                          </a:solidFill>
                          <a:latin typeface="Calibri"/>
                          <a:ea typeface="Calibri"/>
                          <a:cs typeface="Latha"/>
                        </a:rPr>
                        <a:t>2-14 days</a:t>
                      </a:r>
                      <a:endParaRPr lang="en-US" sz="1400" b="1">
                        <a:solidFill>
                          <a:srgbClr val="000000"/>
                        </a:solidFill>
                        <a:latin typeface="Calibri"/>
                        <a:ea typeface="Calibri"/>
                        <a:cs typeface="Latha"/>
                      </a:endParaRPr>
                    </a:p>
                  </a:txBody>
                  <a:tcPr marL="86360" marR="95250" marT="66675" marB="0" anchor="ctr"/>
                </a:tc>
                <a:tc>
                  <a:txBody>
                    <a:bodyPr/>
                    <a:lstStyle/>
                    <a:p>
                      <a:pPr marL="1905" marR="0">
                        <a:lnSpc>
                          <a:spcPct val="107000"/>
                        </a:lnSpc>
                        <a:spcBef>
                          <a:spcPts val="0"/>
                        </a:spcBef>
                        <a:spcAft>
                          <a:spcPts val="0"/>
                        </a:spcAft>
                      </a:pPr>
                      <a:r>
                        <a:rPr lang="en-IN" sz="1400" b="1" dirty="0">
                          <a:solidFill>
                            <a:srgbClr val="000000"/>
                          </a:solidFill>
                          <a:latin typeface="Calibri"/>
                          <a:ea typeface="Calibri"/>
                          <a:cs typeface="Latha"/>
                        </a:rPr>
                        <a:t>Weeks</a:t>
                      </a:r>
                      <a:endParaRPr lang="en-US" sz="1400" b="1" dirty="0">
                        <a:solidFill>
                          <a:srgbClr val="000000"/>
                        </a:solidFill>
                        <a:latin typeface="Calibri"/>
                        <a:ea typeface="Calibri"/>
                        <a:cs typeface="Latha"/>
                      </a:endParaRPr>
                    </a:p>
                  </a:txBody>
                  <a:tcPr marL="86360" marR="95250" marT="66675" marB="0" anchor="ctr"/>
                </a:tc>
                <a:extLst>
                  <a:ext uri="{0D108BD9-81ED-4DB2-BD59-A6C34878D82A}">
                    <a16:rowId xmlns:a16="http://schemas.microsoft.com/office/drawing/2014/main" val="10009"/>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
            </a:r>
            <a:br>
              <a:rPr lang="en-US" sz="4400" dirty="0" smtClean="0"/>
            </a:br>
            <a:r>
              <a:rPr lang="en-US" sz="4400" dirty="0" smtClean="0"/>
              <a:t>DIAGNOSIS</a:t>
            </a:r>
            <a:br>
              <a:rPr lang="en-US" sz="4400" dirty="0" smtClean="0"/>
            </a:br>
            <a:endParaRPr lang="en-US" sz="4400" dirty="0"/>
          </a:p>
        </p:txBody>
      </p:sp>
      <p:sp>
        <p:nvSpPr>
          <p:cNvPr id="3" name="Content Placeholder 2"/>
          <p:cNvSpPr>
            <a:spLocks noGrp="1"/>
          </p:cNvSpPr>
          <p:nvPr>
            <p:ph idx="1"/>
          </p:nvPr>
        </p:nvSpPr>
        <p:spPr/>
        <p:txBody>
          <a:bodyPr>
            <a:normAutofit lnSpcReduction="10000"/>
          </a:bodyPr>
          <a:lstStyle/>
          <a:p>
            <a:pPr>
              <a:buNone/>
            </a:pPr>
            <a:r>
              <a:rPr lang="en-US" dirty="0" smtClean="0"/>
              <a:t>Score is given at 1st and 5th minute</a:t>
            </a:r>
          </a:p>
          <a:p>
            <a:pPr>
              <a:buNone/>
            </a:pPr>
            <a:endParaRPr lang="en-US" dirty="0" smtClean="0"/>
          </a:p>
          <a:p>
            <a:pPr>
              <a:buNone/>
            </a:pPr>
            <a:r>
              <a:rPr lang="en-US" dirty="0" smtClean="0"/>
              <a:t>At 1st min→ measures how well the newborn infant tolerated the birth processing.</a:t>
            </a:r>
          </a:p>
          <a:p>
            <a:pPr>
              <a:buNone/>
            </a:pPr>
            <a:endParaRPr lang="en-US" dirty="0" smtClean="0"/>
          </a:p>
          <a:p>
            <a:pPr>
              <a:buNone/>
            </a:pPr>
            <a:r>
              <a:rPr lang="en-US" dirty="0" smtClean="0"/>
              <a:t>At 5th min→ measures how well the newborn</a:t>
            </a:r>
          </a:p>
          <a:p>
            <a:pPr>
              <a:buNone/>
            </a:pPr>
            <a:r>
              <a:rPr lang="en-US" dirty="0" smtClean="0"/>
              <a:t>infant is adapting to the outside environment.</a:t>
            </a:r>
          </a:p>
          <a:p>
            <a:pPr>
              <a:buNone/>
            </a:pPr>
            <a:endParaRPr lang="en-US" dirty="0" smtClean="0"/>
          </a:p>
          <a:p>
            <a:pPr>
              <a:buNone/>
            </a:pPr>
            <a:r>
              <a:rPr lang="en-US" b="1" dirty="0" smtClean="0"/>
              <a:t>SCORE &lt; 7 AT FIFTH MINUTE→ BIRTH ASPHYXIA</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760"/>
          </a:xfrm>
        </p:spPr>
        <p:txBody>
          <a:bodyPr>
            <a:normAutofit/>
          </a:bodyPr>
          <a:lstStyle/>
          <a:p>
            <a:pPr>
              <a:buNone/>
            </a:pPr>
            <a:endParaRPr lang="en-US" dirty="0" smtClean="0"/>
          </a:p>
          <a:p>
            <a:pPr>
              <a:buNone/>
            </a:pPr>
            <a:r>
              <a:rPr lang="en-US" sz="4400" dirty="0" err="1" smtClean="0"/>
              <a:t>Apgar</a:t>
            </a:r>
            <a:r>
              <a:rPr lang="en-US" sz="4400" dirty="0" smtClean="0"/>
              <a:t> score 5-7….mild birth asphyxia</a:t>
            </a:r>
          </a:p>
          <a:p>
            <a:pPr>
              <a:buNone/>
            </a:pPr>
            <a:endParaRPr lang="en-US" sz="4400" dirty="0" smtClean="0"/>
          </a:p>
          <a:p>
            <a:pPr>
              <a:buNone/>
            </a:pPr>
            <a:r>
              <a:rPr lang="en-US" sz="4400" dirty="0" err="1" smtClean="0"/>
              <a:t>Apgar</a:t>
            </a:r>
            <a:r>
              <a:rPr lang="en-US" sz="4400" dirty="0" smtClean="0"/>
              <a:t> score 3-5…..moderate</a:t>
            </a:r>
          </a:p>
          <a:p>
            <a:pPr>
              <a:buNone/>
            </a:pPr>
            <a:endParaRPr lang="en-US" sz="4400" dirty="0" smtClean="0"/>
          </a:p>
          <a:p>
            <a:pPr>
              <a:buNone/>
            </a:pPr>
            <a:r>
              <a:rPr lang="en-US" sz="4400" dirty="0" err="1" smtClean="0"/>
              <a:t>Apgar</a:t>
            </a:r>
            <a:r>
              <a:rPr lang="en-US" sz="4400" dirty="0" smtClean="0"/>
              <a:t> score &lt;3…… severe</a:t>
            </a:r>
            <a:endParaRPr lang="en-US" sz="4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Complications of birth asphyxia</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p>
          <a:p>
            <a:pPr>
              <a:buNone/>
            </a:pPr>
            <a:r>
              <a:rPr lang="en-US" b="1" dirty="0" smtClean="0"/>
              <a:t>Early complications:</a:t>
            </a:r>
          </a:p>
          <a:p>
            <a:endParaRPr lang="en-US" b="1" dirty="0" smtClean="0"/>
          </a:p>
          <a:p>
            <a:r>
              <a:rPr lang="en-US" dirty="0" smtClean="0"/>
              <a:t> Seizure</a:t>
            </a:r>
          </a:p>
          <a:p>
            <a:r>
              <a:rPr lang="en-US" dirty="0" smtClean="0"/>
              <a:t> Poor feeding</a:t>
            </a:r>
          </a:p>
          <a:p>
            <a:r>
              <a:rPr lang="en-US" dirty="0" smtClean="0"/>
              <a:t> Infections</a:t>
            </a:r>
          </a:p>
          <a:p>
            <a:r>
              <a:rPr lang="en-US" dirty="0" smtClean="0"/>
              <a:t> Renal failure</a:t>
            </a:r>
          </a:p>
          <a:p>
            <a:r>
              <a:rPr lang="en-US" dirty="0" smtClean="0"/>
              <a:t> Feature of multi organ involvement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AFFECTED</a:t>
            </a:r>
            <a:endParaRPr lang="en-US" dirty="0"/>
          </a:p>
        </p:txBody>
      </p:sp>
      <p:sp>
        <p:nvSpPr>
          <p:cNvPr id="3" name="Content Placeholder 2"/>
          <p:cNvSpPr>
            <a:spLocks noGrp="1"/>
          </p:cNvSpPr>
          <p:nvPr>
            <p:ph idx="1"/>
          </p:nvPr>
        </p:nvSpPr>
        <p:spPr/>
        <p:txBody>
          <a:bodyPr>
            <a:normAutofit fontScale="77500" lnSpcReduction="20000"/>
          </a:bodyPr>
          <a:lstStyle/>
          <a:p>
            <a:r>
              <a:rPr lang="en-US" sz="4000" dirty="0" smtClean="0"/>
              <a:t>CNS……HIE, ICH</a:t>
            </a:r>
          </a:p>
          <a:p>
            <a:endParaRPr lang="en-US" sz="4000" dirty="0" smtClean="0"/>
          </a:p>
          <a:p>
            <a:r>
              <a:rPr lang="en-US" sz="4000" dirty="0" smtClean="0"/>
              <a:t>RS………MAS, RDS, pulmonary             				hemorrhage</a:t>
            </a:r>
          </a:p>
          <a:p>
            <a:pPr>
              <a:buNone/>
            </a:pPr>
            <a:endParaRPr lang="en-US" sz="4000" dirty="0" smtClean="0"/>
          </a:p>
          <a:p>
            <a:r>
              <a:rPr lang="en-US" sz="4000" dirty="0" smtClean="0"/>
              <a:t>CVS……. heart failure, cardiac 				shock</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t>OTHERS</a:t>
            </a:r>
            <a:r>
              <a:rPr lang="en-US" dirty="0" smtClean="0"/>
              <a:t>:</a:t>
            </a:r>
          </a:p>
          <a:p>
            <a:pPr>
              <a:buNone/>
            </a:pPr>
            <a:endParaRPr lang="en-US" dirty="0" smtClean="0"/>
          </a:p>
          <a:p>
            <a:pPr>
              <a:buNone/>
            </a:pPr>
            <a:r>
              <a:rPr lang="en-US" dirty="0" smtClean="0"/>
              <a:t>               	</a:t>
            </a:r>
            <a:r>
              <a:rPr lang="en-US" sz="4000" dirty="0" smtClean="0"/>
              <a:t>Hypoglycemia,</a:t>
            </a:r>
          </a:p>
          <a:p>
            <a:pPr>
              <a:buNone/>
            </a:pPr>
            <a:r>
              <a:rPr lang="en-US" sz="4000" dirty="0" smtClean="0"/>
              <a:t>			</a:t>
            </a:r>
            <a:r>
              <a:rPr lang="en-US" sz="4000" dirty="0" err="1" smtClean="0"/>
              <a:t>Hypocalcemiia</a:t>
            </a:r>
            <a:r>
              <a:rPr lang="en-US" sz="4000" dirty="0" smtClean="0"/>
              <a:t>,</a:t>
            </a:r>
          </a:p>
          <a:p>
            <a:pPr>
              <a:buNone/>
            </a:pPr>
            <a:r>
              <a:rPr lang="en-US" sz="4000" dirty="0" smtClean="0"/>
              <a:t> 			</a:t>
            </a:r>
            <a:r>
              <a:rPr lang="en-US" sz="4000" dirty="0" err="1" smtClean="0"/>
              <a:t>Hyponatremia</a:t>
            </a:r>
            <a:r>
              <a:rPr lang="en-US" sz="4000" dirty="0" smtClean="0"/>
              <a:t>.</a:t>
            </a:r>
          </a:p>
          <a:p>
            <a:endParaRPr lang="en-US" sz="4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normAutofit/>
          </a:bodyPr>
          <a:lstStyle/>
          <a:p>
            <a:pPr>
              <a:buNone/>
            </a:pPr>
            <a:r>
              <a:rPr lang="en-US" sz="3600" b="1" dirty="0" smtClean="0"/>
              <a:t>LATE COMPICATIONS</a:t>
            </a:r>
          </a:p>
          <a:p>
            <a:pPr>
              <a:buNone/>
            </a:pPr>
            <a:endParaRPr lang="en-US" sz="3600" b="1" dirty="0" smtClean="0"/>
          </a:p>
          <a:p>
            <a:pPr>
              <a:buFont typeface="Wingdings" pitchFamily="2" charset="2"/>
              <a:buChar char="§"/>
            </a:pPr>
            <a:r>
              <a:rPr lang="en-US" sz="3600" dirty="0" smtClean="0"/>
              <a:t>Vision and hearing impairment</a:t>
            </a:r>
          </a:p>
          <a:p>
            <a:pPr>
              <a:buNone/>
            </a:pPr>
            <a:endParaRPr lang="en-US" sz="3600" dirty="0" smtClean="0"/>
          </a:p>
          <a:p>
            <a:pPr>
              <a:buFont typeface="Wingdings" pitchFamily="2" charset="2"/>
              <a:buChar char="§"/>
            </a:pPr>
            <a:r>
              <a:rPr lang="en-US" sz="3600" dirty="0" smtClean="0"/>
              <a:t>Learning difficulties and mental retardation</a:t>
            </a:r>
          </a:p>
          <a:p>
            <a:pPr>
              <a:buNone/>
            </a:pPr>
            <a:endParaRPr lang="en-US" sz="3600" dirty="0" smtClean="0"/>
          </a:p>
          <a:p>
            <a:pPr>
              <a:buFont typeface="Wingdings" pitchFamily="2" charset="2"/>
              <a:buChar char="§"/>
            </a:pPr>
            <a:r>
              <a:rPr lang="en-US" sz="3600" dirty="0" smtClean="0"/>
              <a:t>Cerebral palsy and epilepsy</a:t>
            </a:r>
            <a:endParaRPr lang="en-US"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latin typeface="AR CENA" pitchFamily="2" charset="0"/>
              </a:rPr>
              <a:t>COMPLICATIONS</a:t>
            </a:r>
            <a:endParaRPr lang="en-IN" dirty="0">
              <a:solidFill>
                <a:srgbClr val="FFFF00"/>
              </a:solidFill>
              <a:latin typeface="AR CENA" pitchFamily="2" charset="0"/>
            </a:endParaRPr>
          </a:p>
        </p:txBody>
      </p:sp>
      <p:sp>
        <p:nvSpPr>
          <p:cNvPr id="3" name="Content Placeholder 2"/>
          <p:cNvSpPr>
            <a:spLocks noGrp="1"/>
          </p:cNvSpPr>
          <p:nvPr>
            <p:ph idx="1"/>
          </p:nvPr>
        </p:nvSpPr>
        <p:spPr>
          <a:xfrm>
            <a:off x="457200" y="1828800"/>
            <a:ext cx="8229600" cy="4709160"/>
          </a:xfrm>
        </p:spPr>
        <p:txBody>
          <a:bodyPr>
            <a:normAutofit/>
          </a:bodyPr>
          <a:lstStyle/>
          <a:p>
            <a:pPr>
              <a:buClr>
                <a:srgbClr val="FF0000"/>
              </a:buClr>
              <a:buFont typeface="Wingdings" pitchFamily="2" charset="2"/>
              <a:buChar char="Ø"/>
            </a:pPr>
            <a:r>
              <a:rPr lang="en-IN" sz="4400" dirty="0" smtClean="0">
                <a:latin typeface="AR CENA" pitchFamily="2" charset="0"/>
              </a:rPr>
              <a:t>The most common complication from this disease is brain damage. </a:t>
            </a:r>
          </a:p>
          <a:p>
            <a:pPr>
              <a:buClr>
                <a:srgbClr val="FF0000"/>
              </a:buClr>
              <a:buNone/>
            </a:pPr>
            <a:endParaRPr lang="en-IN" sz="4400" dirty="0" smtClean="0">
              <a:latin typeface="AR CENA" pitchFamily="2" charset="0"/>
            </a:endParaRPr>
          </a:p>
          <a:p>
            <a:pPr>
              <a:buClr>
                <a:srgbClr val="FF0000"/>
              </a:buClr>
              <a:buFont typeface="Wingdings" pitchFamily="2" charset="2"/>
              <a:buChar char="Ø"/>
            </a:pPr>
            <a:r>
              <a:rPr lang="en-IN" sz="4400" dirty="0" smtClean="0">
                <a:latin typeface="AR CENA" pitchFamily="2" charset="0"/>
              </a:rPr>
              <a:t>In extreme cases, it results to cardiac arrest and death.</a:t>
            </a:r>
            <a:endParaRPr lang="en-IN" sz="4400" dirty="0">
              <a:latin typeface="AR CENA"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i="1" dirty="0" smtClean="0">
                <a:solidFill>
                  <a:srgbClr val="FFFF00"/>
                </a:solidFill>
                <a:effectLst/>
                <a:latin typeface="Aharoni" pitchFamily="2" charset="-79"/>
                <a:cs typeface="Aharoni" pitchFamily="2" charset="-79"/>
              </a:rPr>
              <a:t>INCIDENCE</a:t>
            </a:r>
            <a:endParaRPr lang="en-IN" i="1" dirty="0">
              <a:solidFill>
                <a:srgbClr val="FFFF00"/>
              </a:solidFill>
              <a:effectLst/>
              <a:latin typeface="Aharoni" pitchFamily="2" charset="-79"/>
              <a:cs typeface="Aharoni" pitchFamily="2" charset="-79"/>
            </a:endParaRPr>
          </a:p>
        </p:txBody>
      </p:sp>
      <p:sp>
        <p:nvSpPr>
          <p:cNvPr id="3" name="Content Placeholder 2"/>
          <p:cNvSpPr>
            <a:spLocks noGrp="1"/>
          </p:cNvSpPr>
          <p:nvPr>
            <p:ph idx="1"/>
          </p:nvPr>
        </p:nvSpPr>
        <p:spPr/>
        <p:txBody>
          <a:bodyPr>
            <a:normAutofit fontScale="62500" lnSpcReduction="20000"/>
          </a:bodyPr>
          <a:lstStyle/>
          <a:p>
            <a:pPr algn="just">
              <a:buClr>
                <a:srgbClr val="FF0000"/>
              </a:buClr>
              <a:buFont typeface="Wingdings" pitchFamily="2" charset="2"/>
              <a:buChar char="Ø"/>
            </a:pPr>
            <a:r>
              <a:rPr lang="en-IN" sz="4000" dirty="0" smtClean="0">
                <a:latin typeface="AR CENA" pitchFamily="2" charset="0"/>
              </a:rPr>
              <a:t>According to the World Health Organization (WHO) - Asphyxia neonatorum is a leading cause of brain damage and death in infants worldwide. </a:t>
            </a:r>
          </a:p>
          <a:p>
            <a:pPr algn="just">
              <a:buClr>
                <a:srgbClr val="FF0000"/>
              </a:buClr>
              <a:buFont typeface="Wingdings" pitchFamily="2" charset="2"/>
              <a:buChar char="Ø"/>
            </a:pPr>
            <a:endParaRPr lang="en-IN" sz="4000" dirty="0" smtClean="0">
              <a:latin typeface="AR CENA" pitchFamily="2" charset="0"/>
            </a:endParaRPr>
          </a:p>
          <a:p>
            <a:pPr algn="just">
              <a:buClr>
                <a:srgbClr val="FF0000"/>
              </a:buClr>
              <a:buFont typeface="Wingdings" pitchFamily="2" charset="2"/>
              <a:buChar char="Ø"/>
            </a:pPr>
            <a:r>
              <a:rPr lang="en-IN" sz="4000" dirty="0" smtClean="0">
                <a:latin typeface="AR CENA" pitchFamily="2" charset="0"/>
              </a:rPr>
              <a:t>An estimated 900,000 babies die each year around the world due to asphyxia </a:t>
            </a:r>
            <a:r>
              <a:rPr lang="en-IN" sz="4000" dirty="0" err="1" smtClean="0">
                <a:latin typeface="AR CENA" pitchFamily="2" charset="0"/>
              </a:rPr>
              <a:t>neonatorum</a:t>
            </a:r>
            <a:r>
              <a:rPr lang="en-IN" sz="4000" dirty="0" smtClean="0">
                <a:latin typeface="AR CENA" pitchFamily="2" charset="0"/>
              </a:rPr>
              <a:t>, accounting for about 20 percent of the infant mortality rate.</a:t>
            </a:r>
          </a:p>
          <a:p>
            <a:pPr>
              <a:buClr>
                <a:srgbClr val="FF0000"/>
              </a:buClr>
              <a:buNone/>
            </a:pPr>
            <a:endParaRPr lang="en-IN" dirty="0">
              <a:latin typeface="AR CENA" pitchFamily="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0" dirty="0" smtClean="0">
                <a:solidFill>
                  <a:srgbClr val="FFFF00"/>
                </a:solidFill>
                <a:latin typeface="AR CENA" pitchFamily="2" charset="0"/>
              </a:rPr>
              <a:t>INVESTIGATIONS</a:t>
            </a:r>
            <a:endParaRPr lang="en-IN" sz="4400" b="0" dirty="0">
              <a:solidFill>
                <a:srgbClr val="FFFF00"/>
              </a:solidFill>
              <a:latin typeface="AR CENA" pitchFamily="2" charset="0"/>
            </a:endParaRPr>
          </a:p>
        </p:txBody>
      </p:sp>
      <p:pic>
        <p:nvPicPr>
          <p:cNvPr id="4" name="Content Placeholder 3" descr="18.jpg"/>
          <p:cNvPicPr>
            <a:picLocks noGrp="1" noChangeAspect="1"/>
          </p:cNvPicPr>
          <p:nvPr>
            <p:ph idx="1"/>
          </p:nvPr>
        </p:nvPicPr>
        <p:blipFill>
          <a:blip r:embed="rId2" cstate="print"/>
          <a:stretch>
            <a:fillRect/>
          </a:stretch>
        </p:blipFill>
        <p:spPr>
          <a:xfrm>
            <a:off x="533400" y="1249426"/>
            <a:ext cx="6554788" cy="2335085"/>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jpg"/>
          <p:cNvPicPr>
            <a:picLocks noGrp="1" noChangeAspect="1"/>
          </p:cNvPicPr>
          <p:nvPr>
            <p:ph idx="1"/>
          </p:nvPr>
        </p:nvPicPr>
        <p:blipFill>
          <a:blip r:embed="rId2" cstate="print"/>
          <a:stretch>
            <a:fillRect/>
          </a:stretch>
        </p:blipFill>
        <p:spPr>
          <a:xfrm>
            <a:off x="228600" y="990599"/>
            <a:ext cx="8915399" cy="457200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lnSpcReduction="10000"/>
          </a:bodyPr>
          <a:lstStyle/>
          <a:p>
            <a:pPr>
              <a:buNone/>
            </a:pPr>
            <a:r>
              <a:rPr lang="en-US" sz="4100" dirty="0" smtClean="0"/>
              <a:t>RESUSCITATION</a:t>
            </a:r>
            <a:r>
              <a:rPr lang="en-US" dirty="0" smtClean="0"/>
              <a:t> </a:t>
            </a:r>
          </a:p>
          <a:p>
            <a:pPr>
              <a:buNone/>
            </a:pPr>
            <a:endParaRPr lang="en-US" dirty="0" smtClean="0"/>
          </a:p>
          <a:p>
            <a:pPr>
              <a:buNone/>
            </a:pPr>
            <a:r>
              <a:rPr lang="en-US" dirty="0" smtClean="0"/>
              <a:t> 1st minute counts (Golden) </a:t>
            </a:r>
            <a:r>
              <a:rPr lang="en-US" dirty="0" smtClean="0">
                <a:solidFill>
                  <a:srgbClr val="FFFF00"/>
                </a:solidFill>
              </a:rPr>
              <a:t>ABCDE resuscitation</a:t>
            </a:r>
          </a:p>
          <a:p>
            <a:r>
              <a:rPr lang="en-US" dirty="0" smtClean="0"/>
              <a:t> A (air way)</a:t>
            </a:r>
          </a:p>
          <a:p>
            <a:r>
              <a:rPr lang="en-US" dirty="0" smtClean="0"/>
              <a:t> B (breathing)</a:t>
            </a:r>
          </a:p>
          <a:p>
            <a:r>
              <a:rPr lang="en-US" dirty="0" smtClean="0"/>
              <a:t> C (circulation)</a:t>
            </a:r>
          </a:p>
          <a:p>
            <a:r>
              <a:rPr lang="en-US" dirty="0" smtClean="0"/>
              <a:t>D (drug)</a:t>
            </a:r>
          </a:p>
          <a:p>
            <a:r>
              <a:rPr lang="en-US" dirty="0" smtClean="0"/>
              <a:t> E (evaluation)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FIVE INITIAL STEPS OF RESUSCITATION</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sz="3600" b="1" dirty="0" smtClean="0"/>
              <a:t>Drying</a:t>
            </a:r>
          </a:p>
          <a:p>
            <a:r>
              <a:rPr lang="en-US" sz="3600" b="1" dirty="0" smtClean="0"/>
              <a:t>Provision of warmth</a:t>
            </a:r>
          </a:p>
          <a:p>
            <a:r>
              <a:rPr lang="en-US" sz="3600" b="1" dirty="0" smtClean="0"/>
              <a:t>Positioning</a:t>
            </a:r>
          </a:p>
          <a:p>
            <a:r>
              <a:rPr lang="en-US" sz="3600" b="1" dirty="0" smtClean="0"/>
              <a:t>Suction</a:t>
            </a:r>
          </a:p>
          <a:p>
            <a:r>
              <a:rPr lang="en-US" sz="3600" b="1" dirty="0" smtClean="0"/>
              <a:t>Tactile stimulation</a:t>
            </a:r>
            <a:endParaRPr lang="en-US" sz="3600"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417638"/>
          </a:xfrm>
        </p:spPr>
        <p:txBody>
          <a:bodyPr>
            <a:normAutofit fontScale="90000"/>
          </a:bodyPr>
          <a:lstStyle/>
          <a:p>
            <a:r>
              <a:rPr lang="en-US" sz="4400" dirty="0" smtClean="0">
                <a:solidFill>
                  <a:srgbClr val="FFFF00"/>
                </a:solidFill>
              </a:rPr>
              <a:t/>
            </a:r>
            <a:br>
              <a:rPr lang="en-US" sz="4400" dirty="0" smtClean="0">
                <a:solidFill>
                  <a:srgbClr val="FFFF00"/>
                </a:solidFill>
              </a:rPr>
            </a:br>
            <a:r>
              <a:rPr lang="en-US" sz="4400" dirty="0" smtClean="0">
                <a:solidFill>
                  <a:srgbClr val="FFFF00"/>
                </a:solidFill>
              </a:rPr>
              <a:t>ELECTRIC FETAL MONITORING </a:t>
            </a:r>
            <a:r>
              <a:rPr lang="en-IN" sz="4400" dirty="0" smtClean="0">
                <a:solidFill>
                  <a:srgbClr val="FFFF00"/>
                </a:solidFill>
              </a:rPr>
              <a:t/>
            </a:r>
            <a:br>
              <a:rPr lang="en-IN" sz="4400" dirty="0" smtClean="0">
                <a:solidFill>
                  <a:srgbClr val="FFFF00"/>
                </a:solidFill>
              </a:rPr>
            </a:br>
            <a:endParaRPr lang="en-US" dirty="0">
              <a:solidFill>
                <a:srgbClr val="FFFF00"/>
              </a:solidFill>
            </a:endParaRPr>
          </a:p>
        </p:txBody>
      </p:sp>
      <p:pic>
        <p:nvPicPr>
          <p:cNvPr id="4" name="Content Placeholder 3"/>
          <p:cNvPicPr>
            <a:picLocks noGrp="1"/>
          </p:cNvPicPr>
          <p:nvPr>
            <p:ph idx="1"/>
          </p:nvPr>
        </p:nvPicPr>
        <p:blipFill>
          <a:blip r:embed="rId2"/>
          <a:stretch>
            <a:fillRect/>
          </a:stretch>
        </p:blipFill>
        <p:spPr>
          <a:xfrm>
            <a:off x="1609220" y="533400"/>
            <a:ext cx="4403148" cy="376713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latin typeface="AR CENA" pitchFamily="2" charset="0"/>
              </a:rPr>
              <a:t>GENERAL MANAGEMENT</a:t>
            </a:r>
            <a:endParaRPr lang="en-IN" dirty="0">
              <a:solidFill>
                <a:srgbClr val="FFFF00"/>
              </a:solidFill>
              <a:latin typeface="AR CENA" pitchFamily="2" charset="0"/>
            </a:endParaRPr>
          </a:p>
        </p:txBody>
      </p:sp>
      <p:pic>
        <p:nvPicPr>
          <p:cNvPr id="6" name="Content Placeholder 5" descr="13.jpg"/>
          <p:cNvPicPr>
            <a:picLocks noGrp="1" noChangeAspect="1"/>
          </p:cNvPicPr>
          <p:nvPr>
            <p:ph idx="1"/>
          </p:nvPr>
        </p:nvPicPr>
        <p:blipFill>
          <a:blip r:embed="rId2" cstate="print"/>
          <a:stretch>
            <a:fillRect/>
          </a:stretch>
        </p:blipFill>
        <p:spPr>
          <a:xfrm>
            <a:off x="0" y="1066800"/>
            <a:ext cx="9144000" cy="4953000"/>
          </a:xfrm>
        </p:spPr>
      </p:pic>
      <p:pic>
        <p:nvPicPr>
          <p:cNvPr id="4" name="Picture 3" descr="20.jpg"/>
          <p:cNvPicPr>
            <a:picLocks noChangeAspect="1"/>
          </p:cNvPicPr>
          <p:nvPr/>
        </p:nvPicPr>
        <p:blipFill>
          <a:blip r:embed="rId3" cstate="print"/>
          <a:stretch>
            <a:fillRect/>
          </a:stretch>
        </p:blipFill>
        <p:spPr>
          <a:xfrm>
            <a:off x="990600" y="5257800"/>
            <a:ext cx="6934200" cy="1981200"/>
          </a:xfrm>
          <a:prstGeom prst="rect">
            <a:avLst/>
          </a:prstGeom>
        </p:spPr>
      </p:pic>
      <p:sp>
        <p:nvSpPr>
          <p:cNvPr id="5" name="Rectangle 4"/>
          <p:cNvSpPr/>
          <p:nvPr/>
        </p:nvSpPr>
        <p:spPr>
          <a:xfrm>
            <a:off x="609600" y="5334000"/>
            <a:ext cx="415498"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cap="none" spc="0" dirty="0" smtClean="0">
                <a:ln w="50800"/>
                <a:effectLst/>
              </a:rPr>
              <a:t>7.</a:t>
            </a:r>
            <a:endParaRPr lang="en-US" sz="2400" b="1" cap="none" spc="0" dirty="0">
              <a:ln w="50800"/>
              <a:effectLst/>
            </a:endParaRPr>
          </a:p>
        </p:txBody>
      </p:sp>
      <p:sp>
        <p:nvSpPr>
          <p:cNvPr id="7" name="Rectangle 6"/>
          <p:cNvSpPr/>
          <p:nvPr/>
        </p:nvSpPr>
        <p:spPr>
          <a:xfrm>
            <a:off x="609600" y="5791200"/>
            <a:ext cx="415498"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cap="none" spc="0" dirty="0" smtClean="0">
                <a:ln w="50800"/>
                <a:effectLst/>
              </a:rPr>
              <a:t>8.</a:t>
            </a:r>
            <a:endParaRPr lang="en-US" sz="2400" b="1" cap="none" spc="0" dirty="0">
              <a:ln w="50800"/>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372600" cy="1143000"/>
          </a:xfrm>
        </p:spPr>
        <p:txBody>
          <a:bodyPr>
            <a:normAutofit fontScale="90000"/>
          </a:bodyPr>
          <a:lstStyle/>
          <a:p>
            <a:r>
              <a:rPr lang="en-IN" sz="5300" dirty="0" smtClean="0">
                <a:solidFill>
                  <a:srgbClr val="FFFF00"/>
                </a:solidFill>
                <a:latin typeface="AR CENA" pitchFamily="2" charset="0"/>
              </a:rPr>
              <a:t>ALTERNATIVE TREATMENT</a:t>
            </a:r>
            <a:r>
              <a:rPr lang="en-IN" dirty="0" smtClean="0"/>
              <a:t/>
            </a:r>
            <a:br>
              <a:rPr lang="en-IN" dirty="0" smtClean="0"/>
            </a:br>
            <a:endParaRPr lang="en-IN" dirty="0"/>
          </a:p>
        </p:txBody>
      </p:sp>
      <p:sp>
        <p:nvSpPr>
          <p:cNvPr id="3" name="Content Placeholder 2"/>
          <p:cNvSpPr>
            <a:spLocks noGrp="1"/>
          </p:cNvSpPr>
          <p:nvPr>
            <p:ph idx="1"/>
          </p:nvPr>
        </p:nvSpPr>
        <p:spPr>
          <a:xfrm>
            <a:off x="457200" y="1905000"/>
            <a:ext cx="8229600" cy="4404360"/>
          </a:xfrm>
        </p:spPr>
        <p:txBody>
          <a:bodyPr>
            <a:normAutofit fontScale="92500" lnSpcReduction="20000"/>
          </a:bodyPr>
          <a:lstStyle/>
          <a:p>
            <a:pPr algn="just">
              <a:buClr>
                <a:srgbClr val="FF0000"/>
              </a:buClr>
              <a:buFont typeface="Wingdings" pitchFamily="2" charset="2"/>
              <a:buChar char="Ø"/>
            </a:pPr>
            <a:r>
              <a:rPr lang="en-IN" sz="4800" dirty="0" smtClean="0">
                <a:latin typeface="AR CENA" pitchFamily="2" charset="0"/>
              </a:rPr>
              <a:t>If an inadequate supply of oxygen from the placenta is detected during </a:t>
            </a:r>
            <a:r>
              <a:rPr lang="en-IN" sz="4800" dirty="0" err="1" smtClean="0">
                <a:latin typeface="AR CENA" pitchFamily="2" charset="0"/>
              </a:rPr>
              <a:t>labor</a:t>
            </a:r>
            <a:r>
              <a:rPr lang="en-IN" sz="4800" dirty="0" smtClean="0">
                <a:latin typeface="AR CENA" pitchFamily="2" charset="0"/>
              </a:rPr>
              <a:t>, the infant is at high risk for asphyxia, and an emergency delivery may be attempted either using forceps or by </a:t>
            </a:r>
            <a:r>
              <a:rPr lang="en-IN" sz="4800" dirty="0" err="1" smtClean="0">
                <a:latin typeface="AR CENA" pitchFamily="2" charset="0"/>
              </a:rPr>
              <a:t>cesarean</a:t>
            </a:r>
            <a:r>
              <a:rPr lang="en-IN" sz="4800" dirty="0" smtClean="0">
                <a:latin typeface="AR CENA" pitchFamily="2" charset="0"/>
              </a:rPr>
              <a:t> section</a:t>
            </a:r>
            <a:r>
              <a:rPr lang="en-IN" dirty="0" smtClean="0">
                <a:latin typeface="AR CENA" pitchFamily="2" charset="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IN" dirty="0" smtClean="0">
                <a:solidFill>
                  <a:srgbClr val="FFFF00"/>
                </a:solidFill>
                <a:latin typeface="AR CENA" pitchFamily="2" charset="0"/>
              </a:rPr>
              <a:t>COOL THERAPHY</a:t>
            </a:r>
            <a:endParaRPr lang="en-IN" dirty="0">
              <a:solidFill>
                <a:srgbClr val="FFFF00"/>
              </a:solidFill>
              <a:latin typeface="AR CENA" pitchFamily="2" charset="0"/>
            </a:endParaRPr>
          </a:p>
        </p:txBody>
      </p:sp>
      <p:pic>
        <p:nvPicPr>
          <p:cNvPr id="4" name="Content Placeholder 3" descr="What-is-therapeutic-hypothermia-copy.png"/>
          <p:cNvPicPr>
            <a:picLocks noGrp="1" noChangeAspect="1"/>
          </p:cNvPicPr>
          <p:nvPr>
            <p:ph idx="1"/>
          </p:nvPr>
        </p:nvPicPr>
        <p:blipFill>
          <a:blip r:embed="rId2" cstate="print"/>
          <a:stretch>
            <a:fillRect/>
          </a:stretch>
        </p:blipFill>
        <p:spPr>
          <a:xfrm>
            <a:off x="152400" y="990600"/>
            <a:ext cx="8752268" cy="2971800"/>
          </a:xfrm>
        </p:spPr>
      </p:pic>
      <p:sp>
        <p:nvSpPr>
          <p:cNvPr id="5" name="Rectangle 4"/>
          <p:cNvSpPr/>
          <p:nvPr/>
        </p:nvSpPr>
        <p:spPr>
          <a:xfrm>
            <a:off x="152400" y="4114800"/>
            <a:ext cx="9220200" cy="227754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IN" sz="3000" dirty="0" smtClean="0">
                <a:solidFill>
                  <a:srgbClr val="FFFF00"/>
                </a:solidFill>
                <a:latin typeface="AR CENA" pitchFamily="2" charset="0"/>
              </a:rPr>
              <a:t>	Extracorporeal membrane oxygenation (ECMO)</a:t>
            </a:r>
          </a:p>
          <a:p>
            <a:endParaRPr lang="en-IN" sz="2800" dirty="0" smtClean="0">
              <a:latin typeface="AR CENA" pitchFamily="2" charset="0"/>
            </a:endParaRPr>
          </a:p>
          <a:p>
            <a:r>
              <a:rPr lang="en-IN" sz="2800" dirty="0" smtClean="0">
                <a:latin typeface="AR CENA" pitchFamily="2" charset="0"/>
              </a:rPr>
              <a:t>ECMO is a technique similar to a heart-lung bypass machine, which assists the infant's heart and lung functions with use of an external pump and oxygenator.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FFFF00"/>
                </a:solidFill>
                <a:latin typeface="AR CENA" pitchFamily="2" charset="0"/>
              </a:rPr>
              <a:t>HOMOEOPATHIC MANAGEMENT</a:t>
            </a:r>
            <a:endParaRPr lang="en-IN" dirty="0">
              <a:solidFill>
                <a:srgbClr val="FFFF00"/>
              </a:solidFill>
              <a:latin typeface="AR CENA" pitchFamily="2" charset="0"/>
            </a:endParaRPr>
          </a:p>
        </p:txBody>
      </p:sp>
      <p:sp>
        <p:nvSpPr>
          <p:cNvPr id="3" name="Content Placeholder 2"/>
          <p:cNvSpPr>
            <a:spLocks noGrp="1"/>
          </p:cNvSpPr>
          <p:nvPr>
            <p:ph idx="1"/>
          </p:nvPr>
        </p:nvSpPr>
        <p:spPr>
          <a:xfrm>
            <a:off x="457200" y="1447800"/>
            <a:ext cx="8305800" cy="5029200"/>
          </a:xfrm>
        </p:spPr>
        <p:txBody>
          <a:bodyPr>
            <a:normAutofit/>
          </a:bodyPr>
          <a:lstStyle/>
          <a:p>
            <a:pPr>
              <a:buClr>
                <a:srgbClr val="FF0000"/>
              </a:buClr>
              <a:buFont typeface="Wingdings" pitchFamily="2" charset="2"/>
              <a:buChar char="Ø"/>
            </a:pPr>
            <a:r>
              <a:rPr lang="en-IN" dirty="0" smtClean="0">
                <a:latin typeface="AR CENA" pitchFamily="2" charset="0"/>
              </a:rPr>
              <a:t>LAUROCERASUS</a:t>
            </a:r>
          </a:p>
          <a:p>
            <a:pPr>
              <a:buClr>
                <a:srgbClr val="FF0000"/>
              </a:buClr>
              <a:buFont typeface="Wingdings" pitchFamily="2" charset="2"/>
              <a:buChar char="Ø"/>
            </a:pPr>
            <a:r>
              <a:rPr lang="en-IN" dirty="0" smtClean="0">
                <a:latin typeface="AR CENA" pitchFamily="2" charset="0"/>
              </a:rPr>
              <a:t>HYDROCYANIC ACID</a:t>
            </a:r>
          </a:p>
          <a:p>
            <a:pPr>
              <a:buClr>
                <a:srgbClr val="FF0000"/>
              </a:buClr>
              <a:buFont typeface="Wingdings" pitchFamily="2" charset="2"/>
              <a:buChar char="Ø"/>
            </a:pPr>
            <a:r>
              <a:rPr lang="en-IN" dirty="0" smtClean="0">
                <a:latin typeface="AR CENA" pitchFamily="2" charset="0"/>
              </a:rPr>
              <a:t>CARBO VEG</a:t>
            </a:r>
          </a:p>
          <a:p>
            <a:pPr>
              <a:buClr>
                <a:srgbClr val="FF0000"/>
              </a:buClr>
              <a:buFont typeface="Wingdings" pitchFamily="2" charset="2"/>
              <a:buChar char="Ø"/>
            </a:pPr>
            <a:r>
              <a:rPr lang="en-IN" dirty="0" smtClean="0">
                <a:latin typeface="AR CENA" pitchFamily="2" charset="0"/>
              </a:rPr>
              <a:t>ASPIDOSPERMA ( DIGITALIS OF THE LUNGS )</a:t>
            </a:r>
          </a:p>
          <a:p>
            <a:pPr>
              <a:buClr>
                <a:srgbClr val="FF0000"/>
              </a:buClr>
              <a:buFont typeface="Wingdings" pitchFamily="2" charset="2"/>
              <a:buChar char="Ø"/>
            </a:pPr>
            <a:r>
              <a:rPr lang="en-IN" dirty="0" smtClean="0">
                <a:latin typeface="AR CENA" pitchFamily="2" charset="0"/>
              </a:rPr>
              <a:t>CAMPHOR</a:t>
            </a:r>
          </a:p>
          <a:p>
            <a:pPr>
              <a:buClr>
                <a:srgbClr val="FF0000"/>
              </a:buClr>
              <a:buFont typeface="Wingdings" pitchFamily="2" charset="2"/>
              <a:buChar char="Ø"/>
            </a:pPr>
            <a:r>
              <a:rPr lang="en-IN" dirty="0" smtClean="0">
                <a:latin typeface="AR CENA" pitchFamily="2" charset="0"/>
              </a:rPr>
              <a:t>SECALE COR</a:t>
            </a:r>
          </a:p>
          <a:p>
            <a:pPr>
              <a:buClr>
                <a:srgbClr val="FF0000"/>
              </a:buClr>
              <a:buFont typeface="Wingdings" pitchFamily="2" charset="2"/>
              <a:buChar char="Ø"/>
            </a:pPr>
            <a:r>
              <a:rPr lang="en-IN" dirty="0" smtClean="0">
                <a:latin typeface="AR CENA" pitchFamily="2" charset="0"/>
              </a:rPr>
              <a:t>AMMONIUM CARB</a:t>
            </a:r>
          </a:p>
          <a:p>
            <a:pPr>
              <a:buClr>
                <a:srgbClr val="FF0000"/>
              </a:buClr>
              <a:buFont typeface="Wingdings" pitchFamily="2" charset="2"/>
              <a:buChar char="Ø"/>
            </a:pPr>
            <a:r>
              <a:rPr lang="en-IN" dirty="0" smtClean="0">
                <a:latin typeface="AR CENA" pitchFamily="2" charset="0"/>
              </a:rPr>
              <a:t>AMBRA GRISEA</a:t>
            </a:r>
          </a:p>
          <a:p>
            <a:pPr>
              <a:buClr>
                <a:srgbClr val="FF0000"/>
              </a:buClr>
              <a:buFont typeface="Wingdings" pitchFamily="2" charset="2"/>
              <a:buChar char="Ø"/>
            </a:pPr>
            <a:r>
              <a:rPr lang="en-IN" dirty="0" smtClean="0">
                <a:latin typeface="AR CENA" pitchFamily="2" charset="0"/>
              </a:rPr>
              <a:t>ARS. ALB</a:t>
            </a:r>
            <a:endParaRPr lang="en-IN" dirty="0">
              <a:latin typeface="AR CENA" pitchFamily="2"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sphyxia-neonatorum-41-728.jpg"/>
          <p:cNvPicPr>
            <a:picLocks noGrp="1" noChangeAspect="1"/>
          </p:cNvPicPr>
          <p:nvPr>
            <p:ph idx="1"/>
          </p:nvPr>
        </p:nvPicPr>
        <p:blipFill>
          <a:blip r:embed="rId2" cstate="print"/>
          <a:stretch>
            <a:fillRect/>
          </a:stretch>
        </p:blipFill>
        <p:spPr>
          <a:xfrm>
            <a:off x="228600" y="228600"/>
            <a:ext cx="8763000" cy="6324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buClr>
                <a:srgbClr val="FF0000"/>
              </a:buClr>
              <a:buFont typeface="Wingdings" pitchFamily="2" charset="2"/>
              <a:buChar char="Ø"/>
            </a:pPr>
            <a:r>
              <a:rPr lang="en-IN" sz="4800" dirty="0" smtClean="0">
                <a:latin typeface="AR CENA" pitchFamily="2" charset="0"/>
              </a:rPr>
              <a:t>Worldwide, more than 1 million babies die annually from complications of birth asphyxia.</a:t>
            </a:r>
          </a:p>
          <a:p>
            <a:pPr algn="just">
              <a:buClr>
                <a:srgbClr val="FF0000"/>
              </a:buClr>
              <a:buFont typeface="Wingdings" pitchFamily="2" charset="2"/>
              <a:buChar char="Ø"/>
            </a:pPr>
            <a:r>
              <a:rPr lang="en-IN" sz="4800" dirty="0" smtClean="0">
                <a:latin typeface="AR CENA" pitchFamily="2" charset="0"/>
              </a:rPr>
              <a:t>The majority of these deaths occur in developing countries</a:t>
            </a:r>
            <a:endParaRPr lang="en-US" sz="4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IN" dirty="0" smtClean="0">
                <a:solidFill>
                  <a:srgbClr val="FFFF00"/>
                </a:solidFill>
                <a:latin typeface="AR CENA" pitchFamily="2" charset="0"/>
              </a:rPr>
              <a:t>PROGNOSIS</a:t>
            </a:r>
            <a:br>
              <a:rPr lang="en-IN" dirty="0" smtClean="0">
                <a:solidFill>
                  <a:srgbClr val="FFFF00"/>
                </a:solidFill>
                <a:latin typeface="AR CENA" pitchFamily="2" charset="0"/>
              </a:rPr>
            </a:br>
            <a:endParaRPr lang="en-IN" dirty="0">
              <a:solidFill>
                <a:srgbClr val="FFFF00"/>
              </a:solidFill>
              <a:latin typeface="AR CENA" pitchFamily="2" charset="0"/>
            </a:endParaRPr>
          </a:p>
        </p:txBody>
      </p:sp>
      <p:sp>
        <p:nvSpPr>
          <p:cNvPr id="3" name="Content Placeholder 2"/>
          <p:cNvSpPr>
            <a:spLocks noGrp="1"/>
          </p:cNvSpPr>
          <p:nvPr>
            <p:ph idx="1"/>
          </p:nvPr>
        </p:nvSpPr>
        <p:spPr>
          <a:xfrm>
            <a:off x="457200" y="1371600"/>
            <a:ext cx="8229600" cy="4937760"/>
          </a:xfrm>
        </p:spPr>
        <p:txBody>
          <a:bodyPr>
            <a:normAutofit fontScale="62500" lnSpcReduction="20000"/>
          </a:bodyPr>
          <a:lstStyle/>
          <a:p>
            <a:pPr algn="just">
              <a:buClr>
                <a:srgbClr val="FF0000"/>
              </a:buClr>
              <a:buFont typeface="Wingdings" pitchFamily="2" charset="2"/>
              <a:buChar char="Ø"/>
            </a:pPr>
            <a:r>
              <a:rPr lang="en-IN" sz="4300" dirty="0" smtClean="0">
                <a:latin typeface="AR CENA" pitchFamily="2" charset="0"/>
              </a:rPr>
              <a:t>The prognosis for asphyxia neonatorum depends on how long the new born is unable to breathe. </a:t>
            </a:r>
          </a:p>
          <a:p>
            <a:pPr algn="just">
              <a:buClr>
                <a:srgbClr val="FF0000"/>
              </a:buClr>
              <a:buFont typeface="Wingdings" pitchFamily="2" charset="2"/>
              <a:buChar char="Ø"/>
            </a:pPr>
            <a:endParaRPr lang="en-IN" sz="4300" dirty="0" smtClean="0">
              <a:latin typeface="AR CENA" pitchFamily="2" charset="0"/>
            </a:endParaRPr>
          </a:p>
          <a:p>
            <a:pPr algn="just">
              <a:buClr>
                <a:srgbClr val="FF0000"/>
              </a:buClr>
              <a:buFont typeface="Wingdings" pitchFamily="2" charset="2"/>
              <a:buChar char="Ø"/>
            </a:pPr>
            <a:r>
              <a:rPr lang="en-IN" sz="4300" dirty="0" smtClean="0">
                <a:latin typeface="AR CENA" pitchFamily="2" charset="0"/>
              </a:rPr>
              <a:t>For example, outcome of babies with low five-minute </a:t>
            </a:r>
            <a:r>
              <a:rPr lang="en-IN" sz="4300" dirty="0" err="1" smtClean="0">
                <a:latin typeface="AR CENA" pitchFamily="2" charset="0"/>
              </a:rPr>
              <a:t>Apgar</a:t>
            </a:r>
            <a:r>
              <a:rPr lang="en-IN" sz="4300" dirty="0" smtClean="0">
                <a:latin typeface="AR CENA" pitchFamily="2" charset="0"/>
              </a:rPr>
              <a:t> scores is significantly better than those with the same scores at 10 minutes. </a:t>
            </a:r>
          </a:p>
          <a:p>
            <a:pPr algn="just">
              <a:buClr>
                <a:srgbClr val="FF0000"/>
              </a:buClr>
              <a:buFont typeface="Wingdings" pitchFamily="2" charset="2"/>
              <a:buChar char="Ø"/>
            </a:pPr>
            <a:endParaRPr lang="en-IN" sz="4300" dirty="0" smtClean="0">
              <a:latin typeface="AR CENA" pitchFamily="2" charset="0"/>
            </a:endParaRPr>
          </a:p>
          <a:p>
            <a:pPr algn="just">
              <a:buClr>
                <a:srgbClr val="FF0000"/>
              </a:buClr>
              <a:buFont typeface="Wingdings" pitchFamily="2" charset="2"/>
              <a:buChar char="Ø"/>
            </a:pPr>
            <a:r>
              <a:rPr lang="en-IN" sz="4300" dirty="0" smtClean="0">
                <a:latin typeface="AR CENA" pitchFamily="2" charset="0"/>
              </a:rPr>
              <a:t>With prolonged asphyxia, brain, heart, kidney, and lung damage can result and also death, if the asphyxiation lasts longer than 10 minutes.</a:t>
            </a:r>
          </a:p>
          <a:p>
            <a:pPr>
              <a:buNone/>
            </a:pPr>
            <a:r>
              <a:rPr lang="en-IN" dirty="0" smtClean="0"/>
              <a:t/>
            </a:r>
            <a:br>
              <a:rPr lang="en-IN" dirty="0" smtClean="0"/>
            </a:b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IN" dirty="0" smtClean="0">
                <a:solidFill>
                  <a:srgbClr val="FFFF00"/>
                </a:solidFill>
                <a:latin typeface="AR CENA" pitchFamily="2" charset="0"/>
              </a:rPr>
              <a:t>PREVENTION</a:t>
            </a:r>
            <a:br>
              <a:rPr lang="en-IN" dirty="0" smtClean="0">
                <a:solidFill>
                  <a:srgbClr val="FFFF00"/>
                </a:solidFill>
                <a:latin typeface="AR CENA" pitchFamily="2" charset="0"/>
              </a:rPr>
            </a:br>
            <a:endParaRPr lang="en-IN" dirty="0">
              <a:solidFill>
                <a:srgbClr val="FFFF00"/>
              </a:solidFill>
              <a:latin typeface="AR CENA" pitchFamily="2" charset="0"/>
            </a:endParaRPr>
          </a:p>
        </p:txBody>
      </p:sp>
      <p:sp>
        <p:nvSpPr>
          <p:cNvPr id="3" name="Content Placeholder 2"/>
          <p:cNvSpPr>
            <a:spLocks noGrp="1"/>
          </p:cNvSpPr>
          <p:nvPr>
            <p:ph idx="1"/>
          </p:nvPr>
        </p:nvSpPr>
        <p:spPr/>
        <p:txBody>
          <a:bodyPr>
            <a:normAutofit fontScale="92500"/>
          </a:bodyPr>
          <a:lstStyle/>
          <a:p>
            <a:pPr>
              <a:buClr>
                <a:srgbClr val="FF0000"/>
              </a:buClr>
              <a:buFont typeface="Wingdings" pitchFamily="2" charset="2"/>
              <a:buChar char="Ø"/>
            </a:pPr>
            <a:r>
              <a:rPr lang="en-IN" dirty="0" smtClean="0">
                <a:latin typeface="AR CENA" pitchFamily="2" charset="0"/>
              </a:rPr>
              <a:t>Anticipation is the key to preventing asphyxia </a:t>
            </a:r>
            <a:r>
              <a:rPr lang="en-IN" dirty="0" err="1" smtClean="0">
                <a:latin typeface="AR CENA" pitchFamily="2" charset="0"/>
              </a:rPr>
              <a:t>neonatorum</a:t>
            </a:r>
            <a:r>
              <a:rPr lang="en-IN" dirty="0" smtClean="0">
                <a:latin typeface="AR CENA" pitchFamily="2" charset="0"/>
              </a:rPr>
              <a:t>.</a:t>
            </a:r>
          </a:p>
          <a:p>
            <a:pPr>
              <a:buClr>
                <a:srgbClr val="FF0000"/>
              </a:buClr>
              <a:buFont typeface="Wingdings" pitchFamily="2" charset="2"/>
              <a:buChar char="Ø"/>
            </a:pPr>
            <a:r>
              <a:rPr lang="en-IN" dirty="0" smtClean="0">
                <a:latin typeface="AR CENA" pitchFamily="2" charset="0"/>
              </a:rPr>
              <a:t>Early diagnosis and prompt treatment of the condition are vital to saving the baby and minimizing complications.</a:t>
            </a:r>
          </a:p>
          <a:p>
            <a:pPr>
              <a:buClr>
                <a:srgbClr val="FF0000"/>
              </a:buClr>
              <a:buFont typeface="Wingdings" pitchFamily="2" charset="2"/>
              <a:buChar char="Ø"/>
            </a:pPr>
            <a:r>
              <a:rPr lang="en-IN" dirty="0" smtClean="0">
                <a:latin typeface="AR CENA" pitchFamily="2" charset="0"/>
              </a:rPr>
              <a:t>High-risk mothers should always give birth in hospitals with neonatal intensive care units where appropriate facilities are available to treat asphyxia </a:t>
            </a:r>
            <a:r>
              <a:rPr lang="en-IN" dirty="0" err="1" smtClean="0">
                <a:latin typeface="AR CENA" pitchFamily="2" charset="0"/>
              </a:rPr>
              <a:t>neonatorum</a:t>
            </a:r>
            <a:r>
              <a:rPr lang="en-IN" dirty="0" smtClean="0">
                <a:latin typeface="AR CENA" pitchFamily="2" charset="0"/>
              </a:rPr>
              <a:t>. </a:t>
            </a:r>
          </a:p>
          <a:p>
            <a:pPr>
              <a:buClr>
                <a:srgbClr val="FF0000"/>
              </a:buClr>
              <a:buFont typeface="Wingdings" pitchFamily="2" charset="2"/>
              <a:buChar char="Ø"/>
            </a:pPr>
            <a:r>
              <a:rPr lang="en-IN" dirty="0" smtClean="0">
                <a:latin typeface="AR CENA" pitchFamily="2" charset="0"/>
              </a:rPr>
              <a:t>During </a:t>
            </a:r>
            <a:r>
              <a:rPr lang="en-IN" dirty="0" err="1" smtClean="0">
                <a:latin typeface="AR CENA" pitchFamily="2" charset="0"/>
              </a:rPr>
              <a:t>labor</a:t>
            </a:r>
            <a:r>
              <a:rPr lang="en-IN" dirty="0" smtClean="0">
                <a:latin typeface="AR CENA" pitchFamily="2" charset="0"/>
              </a:rPr>
              <a:t>, the medical team must be ready to intervene appropriately and to be adequately prepared for resuscitation.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16.jpg"/>
          <p:cNvPicPr>
            <a:picLocks noGrp="1" noChangeAspect="1"/>
          </p:cNvPicPr>
          <p:nvPr>
            <p:ph idx="1"/>
          </p:nvPr>
        </p:nvPicPr>
        <p:blipFill>
          <a:blip r:embed="rId2" cstate="print"/>
          <a:stretch>
            <a:fillRect/>
          </a:stretch>
        </p:blipFill>
        <p:spPr>
          <a:xfrm>
            <a:off x="228600" y="152400"/>
            <a:ext cx="8686799" cy="64770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NEONATAL RESUSCITATION</a:t>
            </a:r>
            <a:endParaRPr lang="en-US" dirty="0"/>
          </a:p>
        </p:txBody>
      </p:sp>
      <p:sp>
        <p:nvSpPr>
          <p:cNvPr id="3" name="Content Placeholder 2"/>
          <p:cNvSpPr>
            <a:spLocks noGrp="1"/>
          </p:cNvSpPr>
          <p:nvPr>
            <p:ph idx="1"/>
          </p:nvPr>
        </p:nvSpPr>
        <p:spPr/>
        <p:txBody>
          <a:bodyPr>
            <a:normAutofit/>
          </a:bodyPr>
          <a:lstStyle/>
          <a:p>
            <a:pPr algn="just"/>
            <a:r>
              <a:rPr lang="en-IN" dirty="0" smtClean="0"/>
              <a:t>Neonatal resuscitation also known as newborn resuscitation is the resuscitation of newborn children with birth asphyxia. </a:t>
            </a:r>
          </a:p>
          <a:p>
            <a:pPr algn="just"/>
            <a:endParaRPr lang="en-IN" dirty="0" smtClean="0"/>
          </a:p>
          <a:p>
            <a:pPr algn="just"/>
            <a:r>
              <a:rPr lang="en-IN" dirty="0" smtClean="0"/>
              <a:t>About a quarter of all neonatal deaths globally are caused by birth asphyxia, and depending on how quickly and successfully the infant is resuscitated, hypoxic damage can occur to most of the infant's organs (heart, lungs, liver, gut, kidneys), but brain damage is of most concern.</a:t>
            </a:r>
            <a:endParaRPr lang="en-US"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5400" dirty="0" smtClean="0"/>
              <a:t/>
            </a:r>
            <a:br>
              <a:rPr lang="en-IN" sz="5400" dirty="0" smtClean="0"/>
            </a:br>
            <a:r>
              <a:rPr lang="en-IN" sz="5400" dirty="0" smtClean="0"/>
              <a:t>INDICATION</a:t>
            </a:r>
            <a:r>
              <a:rPr lang="en-US" sz="5400" dirty="0" smtClean="0"/>
              <a:t/>
            </a:r>
            <a:br>
              <a:rPr lang="en-US" sz="5400" dirty="0" smtClean="0"/>
            </a:br>
            <a:endParaRPr lang="en-US" sz="5400" dirty="0"/>
          </a:p>
        </p:txBody>
      </p:sp>
      <p:sp>
        <p:nvSpPr>
          <p:cNvPr id="3" name="Content Placeholder 2"/>
          <p:cNvSpPr>
            <a:spLocks noGrp="1"/>
          </p:cNvSpPr>
          <p:nvPr>
            <p:ph idx="1"/>
          </p:nvPr>
        </p:nvSpPr>
        <p:spPr/>
        <p:txBody>
          <a:bodyPr>
            <a:normAutofit fontScale="85000" lnSpcReduction="20000"/>
          </a:bodyPr>
          <a:lstStyle/>
          <a:p>
            <a:pPr>
              <a:buNone/>
            </a:pPr>
            <a:endParaRPr lang="en-US" dirty="0" smtClean="0"/>
          </a:p>
          <a:p>
            <a:pPr lvl="0"/>
            <a:r>
              <a:rPr lang="en-IN" dirty="0" err="1" smtClean="0"/>
              <a:t>Apnea</a:t>
            </a:r>
            <a:endParaRPr lang="en-US" dirty="0" smtClean="0"/>
          </a:p>
          <a:p>
            <a:pPr lvl="0"/>
            <a:r>
              <a:rPr lang="en-IN" dirty="0" err="1" smtClean="0"/>
              <a:t>Bradycardia</a:t>
            </a:r>
            <a:endParaRPr lang="en-US" dirty="0" smtClean="0"/>
          </a:p>
          <a:p>
            <a:pPr lvl="0"/>
            <a:r>
              <a:rPr lang="en-IN" dirty="0" smtClean="0"/>
              <a:t>Respiratory distress</a:t>
            </a:r>
            <a:endParaRPr lang="en-US" dirty="0" smtClean="0"/>
          </a:p>
          <a:p>
            <a:pPr lvl="0"/>
            <a:r>
              <a:rPr lang="en-IN" dirty="0" err="1" smtClean="0"/>
              <a:t>Hypoperfusion</a:t>
            </a:r>
            <a:endParaRPr lang="en-US" dirty="0" smtClean="0"/>
          </a:p>
          <a:p>
            <a:pPr lvl="0"/>
            <a:r>
              <a:rPr lang="en-IN" dirty="0" err="1" smtClean="0"/>
              <a:t>Anemia</a:t>
            </a:r>
            <a:endParaRPr lang="en-US" dirty="0" smtClean="0"/>
          </a:p>
          <a:p>
            <a:pPr lvl="0"/>
            <a:r>
              <a:rPr lang="en-IN" dirty="0" smtClean="0"/>
              <a:t>Congenital anomaly</a:t>
            </a:r>
            <a:endParaRPr lang="en-US" dirty="0" smtClean="0"/>
          </a:p>
          <a:p>
            <a:pPr lvl="0"/>
            <a:r>
              <a:rPr lang="en-IN" dirty="0" smtClean="0"/>
              <a:t>Infection</a:t>
            </a:r>
            <a:endParaRPr lang="en-US" dirty="0" smtClean="0"/>
          </a:p>
          <a:p>
            <a:pPr lvl="0"/>
            <a:r>
              <a:rPr lang="en-IN" dirty="0" smtClean="0"/>
              <a:t>Prematurity</a:t>
            </a:r>
            <a:endParaRPr lang="en-US" dirty="0" smtClean="0"/>
          </a:p>
          <a:p>
            <a:pPr lvl="0"/>
            <a:r>
              <a:rPr lang="en-IN" dirty="0" smtClean="0"/>
              <a:t>Birth trauma</a:t>
            </a:r>
            <a:endParaRPr lang="en-US" dirty="0" smtClean="0"/>
          </a:p>
          <a:p>
            <a:pPr>
              <a:buNone/>
            </a:pPr>
            <a:r>
              <a:rPr lang="en-IN" dirty="0" smtClean="0"/>
              <a:t> </a:t>
            </a:r>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MATERIALS REQUIRED</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lvl="0">
              <a:buNone/>
            </a:pPr>
            <a:endParaRPr lang="en-IN" dirty="0" smtClean="0"/>
          </a:p>
          <a:p>
            <a:pPr lvl="0"/>
            <a:r>
              <a:rPr lang="en-IN" sz="4000" dirty="0" smtClean="0"/>
              <a:t>Suction Equipment.</a:t>
            </a:r>
          </a:p>
          <a:p>
            <a:pPr lvl="0"/>
            <a:endParaRPr lang="en-IN" sz="4000" dirty="0" smtClean="0"/>
          </a:p>
          <a:p>
            <a:pPr lvl="0"/>
            <a:r>
              <a:rPr lang="en-IN" sz="4000" dirty="0" smtClean="0"/>
              <a:t> Bulb syringe. </a:t>
            </a:r>
          </a:p>
          <a:p>
            <a:pPr lvl="0"/>
            <a:endParaRPr lang="en-IN" sz="4000" dirty="0" smtClean="0"/>
          </a:p>
          <a:p>
            <a:pPr lvl="0"/>
            <a:r>
              <a:rPr lang="en-IN" sz="4000" dirty="0" smtClean="0"/>
              <a:t>Mechanical suction.</a:t>
            </a:r>
          </a:p>
          <a:p>
            <a:pPr lvl="0"/>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IN" dirty="0" smtClean="0"/>
              <a:t>Bag and Mask Equipment. Infant resuscitation bag with pressure-release valve or pressure manometer; the bag must deliver 100% oxygen.</a:t>
            </a:r>
          </a:p>
          <a:p>
            <a:pPr lvl="0"/>
            <a:endParaRPr lang="en-US" dirty="0" smtClean="0"/>
          </a:p>
          <a:p>
            <a:pPr lvl="0"/>
            <a:r>
              <a:rPr lang="en-IN" dirty="0" smtClean="0"/>
              <a:t>Face masks in premature and term infant sizes</a:t>
            </a:r>
          </a:p>
          <a:p>
            <a:pPr lvl="0">
              <a:buNone/>
            </a:pPr>
            <a:endParaRPr lang="en-US" dirty="0" smtClean="0"/>
          </a:p>
          <a:p>
            <a:pPr lvl="0"/>
            <a:r>
              <a:rPr lang="en-IN" dirty="0" smtClean="0"/>
              <a:t>Intubation Equipment. Laryngoscopes with straight blades</a:t>
            </a:r>
            <a:endParaRPr lang="en-US" dirty="0" smtClean="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6000" dirty="0" smtClean="0"/>
              <a:t/>
            </a:r>
            <a:br>
              <a:rPr lang="en-IN" sz="6000" dirty="0" smtClean="0"/>
            </a:br>
            <a:r>
              <a:rPr lang="en-IN" sz="6000" dirty="0" smtClean="0"/>
              <a:t>PROCEDURE</a:t>
            </a:r>
            <a:r>
              <a:rPr lang="en-US" sz="6000" dirty="0" smtClean="0"/>
              <a:t/>
            </a:r>
            <a:br>
              <a:rPr lang="en-US" sz="6000" dirty="0" smtClean="0"/>
            </a:br>
            <a:endParaRPr lang="en-US" sz="6000" dirty="0"/>
          </a:p>
        </p:txBody>
      </p:sp>
      <p:sp>
        <p:nvSpPr>
          <p:cNvPr id="3" name="Content Placeholder 2"/>
          <p:cNvSpPr>
            <a:spLocks noGrp="1"/>
          </p:cNvSpPr>
          <p:nvPr>
            <p:ph idx="1"/>
          </p:nvPr>
        </p:nvSpPr>
        <p:spPr/>
        <p:txBody>
          <a:bodyPr>
            <a:normAutofit fontScale="85000" lnSpcReduction="10000"/>
          </a:bodyPr>
          <a:lstStyle/>
          <a:p>
            <a:pPr>
              <a:buNone/>
            </a:pPr>
            <a:r>
              <a:rPr lang="en-IN" dirty="0" smtClean="0"/>
              <a:t>1.	Initial steps in stabilisation (provide warmth, position, clear airway, dry, stimulate, re-position)</a:t>
            </a:r>
          </a:p>
          <a:p>
            <a:endParaRPr lang="en-US" dirty="0" smtClean="0"/>
          </a:p>
          <a:p>
            <a:pPr>
              <a:buNone/>
            </a:pPr>
            <a:r>
              <a:rPr lang="en-IN" dirty="0" smtClean="0"/>
              <a:t>2.	Ventilation</a:t>
            </a:r>
          </a:p>
          <a:p>
            <a:endParaRPr lang="en-US" dirty="0" smtClean="0"/>
          </a:p>
          <a:p>
            <a:pPr>
              <a:buNone/>
            </a:pPr>
            <a:r>
              <a:rPr lang="en-IN" dirty="0" smtClean="0"/>
              <a:t>3.	Chest compressions</a:t>
            </a:r>
          </a:p>
          <a:p>
            <a:endParaRPr lang="en-IN" dirty="0" smtClean="0"/>
          </a:p>
          <a:p>
            <a:pPr>
              <a:buNone/>
            </a:pPr>
            <a:endParaRPr lang="en-US" dirty="0" smtClean="0"/>
          </a:p>
          <a:p>
            <a:pPr>
              <a:buNone/>
            </a:pPr>
            <a:r>
              <a:rPr lang="en-IN" dirty="0" smtClean="0"/>
              <a:t>4.	Administration of epinephrine and / or volume expansion</a:t>
            </a:r>
            <a:endParaRPr lang="en-US" dirty="0" smtClean="0"/>
          </a:p>
          <a:p>
            <a:pPr>
              <a:buNone/>
            </a:pPr>
            <a:r>
              <a:rPr lang="en-IN" dirty="0" smtClean="0"/>
              <a:t> </a:t>
            </a:r>
            <a:endParaRPr lang="en-US" dirty="0" smtClean="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POST RESUSCITATION CARE</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IN" dirty="0" smtClean="0"/>
              <a:t>	Post-resuscitation care is meant to optimize ventilation and circulation, preserve organ/tissue function, and maintain recommended blood glucose levels. </a:t>
            </a:r>
          </a:p>
          <a:p>
            <a:pPr>
              <a:buNone/>
            </a:pPr>
            <a:endParaRPr lang="en-IN" dirty="0" smtClean="0"/>
          </a:p>
          <a:p>
            <a:pPr>
              <a:buNone/>
            </a:pPr>
            <a:r>
              <a:rPr lang="en-IN" dirty="0" smtClean="0"/>
              <a:t>	Below find a systematic approach followed by a post-resuscitation care algorithm to guide the treatment.</a:t>
            </a:r>
            <a:endParaRPr lang="en-US" dirty="0" smtClean="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5400" dirty="0" smtClean="0"/>
              <a:t/>
            </a:r>
            <a:br>
              <a:rPr lang="en-IN" sz="5400" dirty="0" smtClean="0"/>
            </a:br>
            <a:r>
              <a:rPr lang="en-IN" sz="5400" dirty="0" smtClean="0"/>
              <a:t>PREPARATION</a:t>
            </a:r>
            <a:r>
              <a:rPr lang="en-US" sz="5400" dirty="0" smtClean="0"/>
              <a:t/>
            </a:r>
            <a:br>
              <a:rPr lang="en-US" sz="5400" dirty="0" smtClean="0"/>
            </a:br>
            <a:endParaRPr lang="en-US" sz="5400" dirty="0"/>
          </a:p>
        </p:txBody>
      </p:sp>
      <p:sp>
        <p:nvSpPr>
          <p:cNvPr id="3" name="Content Placeholder 2"/>
          <p:cNvSpPr>
            <a:spLocks noGrp="1"/>
          </p:cNvSpPr>
          <p:nvPr>
            <p:ph idx="1"/>
          </p:nvPr>
        </p:nvSpPr>
        <p:spPr/>
        <p:txBody>
          <a:bodyPr/>
          <a:lstStyle/>
          <a:p>
            <a:pPr algn="just" fontAlgn="base"/>
            <a:r>
              <a:rPr lang="en-IN" dirty="0" smtClean="0"/>
              <a:t>The goal of resuscitation is to ensure that air goes into the body, to the lungs, and then through the blood to the body to give the baby the oxygen needed for life.</a:t>
            </a:r>
          </a:p>
          <a:p>
            <a:pPr algn="just" fontAlgn="base"/>
            <a:endParaRPr lang="en-IN" dirty="0" smtClean="0"/>
          </a:p>
          <a:p>
            <a:pPr algn="just" fontAlgn="base"/>
            <a:r>
              <a:rPr lang="en-IN" dirty="0" smtClean="0"/>
              <a:t> A successful newborn resuscitation requires preparation. Trained personnel and equipment to warm the baby, establish an airway, and give medicines should be available at the time of birth.</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oto Serif"/>
                <a:cs typeface="Noto Serif"/>
              </a:rPr>
              <a:t>FETAL RESPIRATION</a:t>
            </a:r>
            <a:endParaRPr lang="en-US" dirty="0"/>
          </a:p>
        </p:txBody>
      </p:sp>
      <p:sp>
        <p:nvSpPr>
          <p:cNvPr id="3" name="Content Placeholder 2"/>
          <p:cNvSpPr>
            <a:spLocks noGrp="1"/>
          </p:cNvSpPr>
          <p:nvPr>
            <p:ph idx="1"/>
          </p:nvPr>
        </p:nvSpPr>
        <p:spPr/>
        <p:txBody>
          <a:bodyPr/>
          <a:lstStyle/>
          <a:p>
            <a:pPr>
              <a:buNone/>
            </a:pPr>
            <a:endParaRPr lang="en-US" b="1" dirty="0" smtClean="0">
              <a:latin typeface="Noto Serif"/>
              <a:cs typeface="Noto Serif"/>
            </a:endParaRPr>
          </a:p>
          <a:p>
            <a:pPr>
              <a:buNone/>
            </a:pPr>
            <a:endParaRPr lang="en-US" b="1" dirty="0" smtClean="0">
              <a:latin typeface="Noto Serif"/>
              <a:cs typeface="Noto Serif"/>
            </a:endParaRPr>
          </a:p>
          <a:p>
            <a:pPr>
              <a:buNone/>
            </a:pPr>
            <a:endParaRPr lang="en-US" b="1" dirty="0" smtClean="0">
              <a:latin typeface="Noto Serif"/>
              <a:cs typeface="Noto Serif"/>
            </a:endParaRPr>
          </a:p>
          <a:p>
            <a:pPr algn="just">
              <a:buNone/>
            </a:pPr>
            <a:r>
              <a:rPr lang="en-US" sz="3200" b="1" dirty="0" smtClean="0">
                <a:latin typeface="Noto Serif"/>
                <a:cs typeface="Noto Serif"/>
              </a:rPr>
              <a:t>Human fetal breathing activity observed at 11</a:t>
            </a:r>
            <a:r>
              <a:rPr lang="en-US" sz="3200" b="1" baseline="30000" dirty="0" smtClean="0">
                <a:latin typeface="Noto Serif"/>
                <a:cs typeface="Noto Serif"/>
              </a:rPr>
              <a:t>th</a:t>
            </a:r>
            <a:r>
              <a:rPr lang="en-US" sz="3200" b="1" dirty="0" smtClean="0">
                <a:latin typeface="Noto Serif"/>
                <a:cs typeface="Noto Serif"/>
              </a:rPr>
              <a:t> week of intrauterine life </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dirty="0" smtClean="0"/>
              <a:t/>
            </a:r>
            <a:br>
              <a:rPr lang="en-IN" sz="4800" dirty="0" smtClean="0"/>
            </a:br>
            <a:r>
              <a:rPr lang="en-IN" sz="4800" dirty="0" smtClean="0"/>
              <a:t>STEP 1: WARMING</a:t>
            </a:r>
            <a:r>
              <a:rPr lang="en-US" sz="4800" dirty="0" smtClean="0"/>
              <a:t/>
            </a:r>
            <a:br>
              <a:rPr lang="en-US" sz="4800" dirty="0" smtClean="0"/>
            </a:br>
            <a:endParaRPr lang="en-US" sz="4800" dirty="0"/>
          </a:p>
        </p:txBody>
      </p:sp>
      <p:sp>
        <p:nvSpPr>
          <p:cNvPr id="3" name="Content Placeholder 2"/>
          <p:cNvSpPr>
            <a:spLocks noGrp="1"/>
          </p:cNvSpPr>
          <p:nvPr>
            <p:ph idx="1"/>
          </p:nvPr>
        </p:nvSpPr>
        <p:spPr/>
        <p:txBody>
          <a:bodyPr>
            <a:normAutofit fontScale="70000" lnSpcReduction="20000"/>
          </a:bodyPr>
          <a:lstStyle/>
          <a:p>
            <a:pPr lvl="0" fontAlgn="base"/>
            <a:r>
              <a:rPr lang="en-IN" sz="3200" dirty="0" smtClean="0"/>
              <a:t>HEAT LOSS OCCURS THROUGH:</a:t>
            </a:r>
          </a:p>
          <a:p>
            <a:pPr lvl="0" fontAlgn="base"/>
            <a:endParaRPr lang="en-US" sz="3200" dirty="0" smtClean="0"/>
          </a:p>
          <a:p>
            <a:pPr lvl="1" fontAlgn="base"/>
            <a:r>
              <a:rPr lang="en-IN" sz="3200" dirty="0" smtClean="0"/>
              <a:t>Radiant loss (heat loss directly into the air),</a:t>
            </a:r>
          </a:p>
          <a:p>
            <a:pPr lvl="1" fontAlgn="base"/>
            <a:endParaRPr lang="en-US" sz="3200" dirty="0" smtClean="0"/>
          </a:p>
          <a:p>
            <a:pPr lvl="1" fontAlgn="base"/>
            <a:r>
              <a:rPr lang="en-IN" sz="3200" dirty="0" smtClean="0"/>
              <a:t>Conduction (direct loss from contact between two solids), and</a:t>
            </a:r>
          </a:p>
          <a:p>
            <a:pPr lvl="1" fontAlgn="base">
              <a:buNone/>
            </a:pPr>
            <a:endParaRPr lang="en-US" sz="3200" dirty="0" smtClean="0"/>
          </a:p>
          <a:p>
            <a:pPr lvl="1" fontAlgn="base"/>
            <a:r>
              <a:rPr lang="en-IN" sz="3200" dirty="0" smtClean="0"/>
              <a:t>Convection (the loss of heat as water evaporates).</a:t>
            </a:r>
            <a:endParaRPr lang="en-US" sz="3200" dirty="0" smtClean="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fontAlgn="base"/>
            <a:r>
              <a:rPr lang="en-IN" dirty="0" smtClean="0"/>
              <a:t>A radiant heat source and warm blankets or towels are needed to warm and dry the baby.</a:t>
            </a:r>
          </a:p>
          <a:p>
            <a:pPr lvl="0" algn="just" fontAlgn="base"/>
            <a:endParaRPr lang="en-US" dirty="0" smtClean="0"/>
          </a:p>
          <a:p>
            <a:pPr lvl="0" algn="just" fontAlgn="base"/>
            <a:r>
              <a:rPr lang="en-IN" dirty="0" smtClean="0"/>
              <a:t>Premature babies with immature skin need to be gently wrapped in a watertight layer such as sterile plastic wrap to prevent convective heat loss. If a newborn is vigorous, the mother's body and warmed blankets can be used to keep the baby warm.</a:t>
            </a:r>
            <a:endParaRPr lang="en-US"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smtClean="0"/>
              <a:t/>
            </a:r>
            <a:br>
              <a:rPr lang="en-IN" sz="4400" dirty="0" smtClean="0"/>
            </a:br>
            <a:r>
              <a:rPr lang="en-IN" sz="4400" dirty="0" smtClean="0"/>
              <a:t>STEP 2: CLEAR THE AIRWAY</a:t>
            </a:r>
            <a:r>
              <a:rPr lang="en-US" sz="4400" dirty="0" smtClean="0"/>
              <a:t/>
            </a:r>
            <a:br>
              <a:rPr lang="en-US" sz="4400" dirty="0" smtClean="0"/>
            </a:br>
            <a:endParaRPr lang="en-US" sz="4400" dirty="0"/>
          </a:p>
        </p:txBody>
      </p:sp>
      <p:sp>
        <p:nvSpPr>
          <p:cNvPr id="3" name="Content Placeholder 2"/>
          <p:cNvSpPr>
            <a:spLocks noGrp="1"/>
          </p:cNvSpPr>
          <p:nvPr>
            <p:ph idx="1"/>
          </p:nvPr>
        </p:nvSpPr>
        <p:spPr/>
        <p:txBody>
          <a:bodyPr>
            <a:normAutofit fontScale="92500" lnSpcReduction="20000"/>
          </a:bodyPr>
          <a:lstStyle/>
          <a:p>
            <a:pPr fontAlgn="base">
              <a:buNone/>
            </a:pPr>
            <a:endParaRPr lang="en-US" b="1" dirty="0" smtClean="0"/>
          </a:p>
          <a:p>
            <a:pPr lvl="0" fontAlgn="base"/>
            <a:r>
              <a:rPr lang="en-IN" sz="3200" dirty="0" smtClean="0"/>
              <a:t>Babies need to breathe air when they are born.</a:t>
            </a:r>
          </a:p>
          <a:p>
            <a:pPr lvl="0" fontAlgn="base">
              <a:buNone/>
            </a:pPr>
            <a:endParaRPr lang="en-US" sz="3200" dirty="0" smtClean="0"/>
          </a:p>
          <a:p>
            <a:pPr lvl="0" fontAlgn="base"/>
            <a:r>
              <a:rPr lang="en-IN" sz="3200" dirty="0" smtClean="0"/>
              <a:t>While most babies will cough, cry, or breathe on their own, many need to have liquid cleared from their airway first.</a:t>
            </a:r>
            <a:endParaRPr lang="en-US" sz="3200" dirty="0" smtClean="0"/>
          </a:p>
          <a:p>
            <a:pPr lvl="0" fontAlgn="base">
              <a:buNone/>
            </a:pPr>
            <a:endParaRPr lang="en-US" dirty="0" smtClean="0"/>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18760"/>
          </a:xfrm>
        </p:spPr>
        <p:txBody>
          <a:bodyPr/>
          <a:lstStyle/>
          <a:p>
            <a:pPr lvl="0" algn="just" fontAlgn="base"/>
            <a:r>
              <a:rPr lang="en-IN" dirty="0" smtClean="0"/>
              <a:t>A rubber bulb suction or vacuum suction can be used to suck liquid from the moth and nostrils. </a:t>
            </a:r>
          </a:p>
          <a:p>
            <a:pPr lvl="0" algn="just" fontAlgn="base"/>
            <a:endParaRPr lang="en-IN" dirty="0" smtClean="0"/>
          </a:p>
          <a:p>
            <a:pPr lvl="0" algn="just" fontAlgn="base"/>
            <a:r>
              <a:rPr lang="en-IN" dirty="0" smtClean="0"/>
              <a:t>A tube connecting to external wall suction should be set to less than 100 mm Hg to prevent damage to the baby's mouth tissue.</a:t>
            </a:r>
          </a:p>
          <a:p>
            <a:pPr lvl="0" algn="just" fontAlgn="base"/>
            <a:endParaRPr lang="en-US" dirty="0" smtClean="0"/>
          </a:p>
          <a:p>
            <a:pPr lvl="0" algn="just" fontAlgn="base"/>
            <a:r>
              <a:rPr lang="en-IN" dirty="0" smtClean="0"/>
              <a:t>The baby should be positioned with the head midline, slightly extended, to open the airways.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5400" dirty="0" smtClean="0"/>
              <a:t/>
            </a:r>
            <a:br>
              <a:rPr lang="en-IN" sz="5400" dirty="0" smtClean="0"/>
            </a:br>
            <a:r>
              <a:rPr lang="en-IN" sz="5400" dirty="0" smtClean="0"/>
              <a:t>STEP 3: BREATHING</a:t>
            </a:r>
            <a:r>
              <a:rPr lang="en-US" sz="5400" dirty="0" smtClean="0"/>
              <a:t/>
            </a:r>
            <a:br>
              <a:rPr lang="en-US" sz="5400" dirty="0" smtClean="0"/>
            </a:br>
            <a:endParaRPr lang="en-US" sz="5400" dirty="0"/>
          </a:p>
        </p:txBody>
      </p:sp>
      <p:sp>
        <p:nvSpPr>
          <p:cNvPr id="3" name="Content Placeholder 2"/>
          <p:cNvSpPr>
            <a:spLocks noGrp="1"/>
          </p:cNvSpPr>
          <p:nvPr>
            <p:ph idx="1"/>
          </p:nvPr>
        </p:nvSpPr>
        <p:spPr/>
        <p:txBody>
          <a:bodyPr>
            <a:normAutofit fontScale="92500" lnSpcReduction="20000"/>
          </a:bodyPr>
          <a:lstStyle/>
          <a:p>
            <a:pPr fontAlgn="base"/>
            <a:endParaRPr lang="en-IN" dirty="0" smtClean="0"/>
          </a:p>
          <a:p>
            <a:pPr fontAlgn="base"/>
            <a:r>
              <a:rPr lang="en-IN" sz="3600" dirty="0" smtClean="0"/>
              <a:t>Most babies can safely breathe on their own or be ventilated with a face mask.</a:t>
            </a:r>
          </a:p>
          <a:p>
            <a:pPr fontAlgn="base"/>
            <a:endParaRPr lang="en-US" sz="3600" dirty="0" smtClean="0"/>
          </a:p>
          <a:p>
            <a:pPr fontAlgn="base"/>
            <a:r>
              <a:rPr lang="en-IN" sz="3600" dirty="0" smtClean="0"/>
              <a:t>Once the airway is cleared, most babies breathe spontaneously.</a:t>
            </a:r>
          </a:p>
          <a:p>
            <a:pPr fontAlgn="base"/>
            <a:endParaRPr lang="en-IN" sz="3600" dirty="0" smtClean="0"/>
          </a:p>
          <a:p>
            <a:pPr>
              <a:buNone/>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71160"/>
          </a:xfrm>
        </p:spPr>
        <p:txBody>
          <a:bodyPr>
            <a:normAutofit lnSpcReduction="10000"/>
          </a:bodyPr>
          <a:lstStyle/>
          <a:p>
            <a:pPr fontAlgn="base"/>
            <a:r>
              <a:rPr lang="en-IN" sz="3200" dirty="0" smtClean="0"/>
              <a:t> If a baby does not breathe, the baby will need assisted ventilation to inflate the lungs.</a:t>
            </a:r>
          </a:p>
          <a:p>
            <a:pPr fontAlgn="base"/>
            <a:endParaRPr lang="en-IN" sz="3200" dirty="0" smtClean="0"/>
          </a:p>
          <a:p>
            <a:pPr fontAlgn="base"/>
            <a:r>
              <a:rPr lang="en-IN" sz="3200" dirty="0" smtClean="0"/>
              <a:t> Most babies can be easily ventilated with positive pressure bag-mask ventilation.</a:t>
            </a:r>
          </a:p>
          <a:p>
            <a:pPr fontAlgn="base">
              <a:buNone/>
            </a:pPr>
            <a:endParaRPr lang="en-IN" sz="3200" dirty="0" smtClean="0"/>
          </a:p>
          <a:p>
            <a:pPr fontAlgn="base"/>
            <a:r>
              <a:rPr lang="en-IN" sz="3200" dirty="0" smtClean="0"/>
              <a:t>The mask should be connected to an air source with supplemental oxygen. </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71160"/>
          </a:xfrm>
        </p:spPr>
        <p:txBody>
          <a:bodyPr>
            <a:normAutofit/>
          </a:bodyPr>
          <a:lstStyle/>
          <a:p>
            <a:pPr fontAlgn="base"/>
            <a:r>
              <a:rPr lang="en-IN" sz="3600" dirty="0" smtClean="0"/>
              <a:t>There are two situations, however, when it is safer to place a breathing tube into the baby's trachea.</a:t>
            </a:r>
          </a:p>
          <a:p>
            <a:pPr fontAlgn="base"/>
            <a:endParaRPr lang="en-IN" sz="3600" dirty="0" smtClean="0"/>
          </a:p>
          <a:p>
            <a:pPr lvl="0" fontAlgn="base">
              <a:buNone/>
            </a:pPr>
            <a:r>
              <a:rPr lang="en-US" sz="3600" dirty="0" smtClean="0"/>
              <a:t>	1) </a:t>
            </a:r>
            <a:r>
              <a:rPr lang="en-IN" sz="3600" dirty="0" smtClean="0"/>
              <a:t>Meconium aspiration syndrome</a:t>
            </a:r>
          </a:p>
          <a:p>
            <a:pPr lvl="0" fontAlgn="base">
              <a:buNone/>
            </a:pPr>
            <a:r>
              <a:rPr lang="en-IN" sz="3600" dirty="0" smtClean="0"/>
              <a:t>	2) Congenital diaphragmatic hernia</a:t>
            </a:r>
            <a:endParaRPr lang="en-US" sz="3600" dirty="0" smtClean="0"/>
          </a:p>
          <a:p>
            <a:pPr lvl="0" fontAlgn="base"/>
            <a:endParaRPr lang="en-US" dirty="0" smtClean="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MAS</a:t>
            </a:r>
            <a:endParaRPr lang="en-US" sz="5400" dirty="0"/>
          </a:p>
        </p:txBody>
      </p:sp>
      <p:sp>
        <p:nvSpPr>
          <p:cNvPr id="3" name="Content Placeholder 2"/>
          <p:cNvSpPr>
            <a:spLocks noGrp="1"/>
          </p:cNvSpPr>
          <p:nvPr>
            <p:ph idx="1"/>
          </p:nvPr>
        </p:nvSpPr>
        <p:spPr/>
        <p:txBody>
          <a:bodyPr>
            <a:normAutofit fontScale="77500" lnSpcReduction="20000"/>
          </a:bodyPr>
          <a:lstStyle/>
          <a:p>
            <a:pPr lvl="1" algn="just" fontAlgn="base"/>
            <a:r>
              <a:rPr lang="en-IN" sz="2800" dirty="0" smtClean="0"/>
              <a:t>A baby who is born through </a:t>
            </a:r>
            <a:r>
              <a:rPr lang="en-IN" sz="2800" dirty="0" err="1" smtClean="0"/>
              <a:t>meconium</a:t>
            </a:r>
            <a:r>
              <a:rPr lang="en-IN" sz="2800" dirty="0" smtClean="0"/>
              <a:t> needs to be assessed immediately.</a:t>
            </a:r>
          </a:p>
          <a:p>
            <a:pPr lvl="1" algn="just" fontAlgn="base"/>
            <a:endParaRPr lang="en-US" sz="2800" dirty="0" smtClean="0"/>
          </a:p>
          <a:p>
            <a:pPr lvl="1" algn="just" fontAlgn="base"/>
            <a:r>
              <a:rPr lang="en-IN" sz="2800" dirty="0" smtClean="0"/>
              <a:t>If the baby is not vigorous-- crying, with good tone, and with heart rate over 100-- the baby should be </a:t>
            </a:r>
            <a:r>
              <a:rPr lang="en-IN" sz="2800" dirty="0" err="1" smtClean="0"/>
              <a:t>intubated</a:t>
            </a:r>
            <a:r>
              <a:rPr lang="en-IN" sz="2800" dirty="0" smtClean="0"/>
              <a:t> and the trachea should be suctioned to clear </a:t>
            </a:r>
            <a:r>
              <a:rPr lang="en-IN" sz="2800" dirty="0" err="1" smtClean="0"/>
              <a:t>meconium</a:t>
            </a:r>
            <a:r>
              <a:rPr lang="en-IN" sz="2800" dirty="0" smtClean="0"/>
              <a:t>. Once </a:t>
            </a:r>
            <a:r>
              <a:rPr lang="en-IN" sz="2800" dirty="0" err="1" smtClean="0"/>
              <a:t>meconium</a:t>
            </a:r>
            <a:r>
              <a:rPr lang="en-IN" sz="2800" dirty="0" smtClean="0"/>
              <a:t> is cleared, the tube can be removed. Then the baby can be stimulated to breath on it's own.</a:t>
            </a:r>
            <a:endParaRPr lang="en-US" sz="2800" dirty="0" smtClean="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CDH</a:t>
            </a:r>
            <a:endParaRPr lang="en-US" sz="5400" dirty="0"/>
          </a:p>
        </p:txBody>
      </p:sp>
      <p:sp>
        <p:nvSpPr>
          <p:cNvPr id="3" name="Content Placeholder 2"/>
          <p:cNvSpPr>
            <a:spLocks noGrp="1"/>
          </p:cNvSpPr>
          <p:nvPr>
            <p:ph idx="1"/>
          </p:nvPr>
        </p:nvSpPr>
        <p:spPr/>
        <p:txBody>
          <a:bodyPr>
            <a:normAutofit fontScale="85000" lnSpcReduction="20000"/>
          </a:bodyPr>
          <a:lstStyle/>
          <a:p>
            <a:pPr lvl="1" algn="just" fontAlgn="base"/>
            <a:endParaRPr lang="en-IN" sz="3600" dirty="0" smtClean="0"/>
          </a:p>
          <a:p>
            <a:pPr lvl="1" algn="just" fontAlgn="base"/>
            <a:r>
              <a:rPr lang="en-IN" sz="3600" dirty="0" smtClean="0"/>
              <a:t>In babies born with diaphragmatic hernias, an </a:t>
            </a:r>
            <a:r>
              <a:rPr lang="en-IN" sz="3600" dirty="0" err="1" smtClean="0"/>
              <a:t>endotracheal</a:t>
            </a:r>
            <a:r>
              <a:rPr lang="en-IN" sz="3600" dirty="0" smtClean="0"/>
              <a:t> tube should be placed so that the stomach does not fill with air. This would put pressure on the lungs and make ventilation difficult</a:t>
            </a:r>
            <a:r>
              <a:rPr lang="en-IN" dirty="0" smtClean="0"/>
              <a:t>.</a:t>
            </a:r>
            <a:endParaRPr lang="en-US" dirty="0" smtClean="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fontAlgn="base"/>
            <a:r>
              <a:rPr lang="en-IN" sz="3200" dirty="0" smtClean="0"/>
              <a:t>The baby's efforts to breath should be assessed at least every 15-30 seconds. If the baby shows no effort, positive pressure breaths should be given to ensure that air is getting to the lungs. The pressure should be high enough to inflate the lungs and see the chest wall rise and fall. Usually full term babies require a maximum pressure of 30 cm H20.</a:t>
            </a:r>
            <a:endParaRPr lang="en-US" sz="32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IN" sz="3200" dirty="0" smtClean="0">
                <a:latin typeface="Noto Serif"/>
                <a:cs typeface="Noto Serif"/>
              </a:rPr>
              <a:t>DEVELOPMENT  OF  RESPIRATORY SYSTEM DURING  IUL</a:t>
            </a:r>
            <a:endParaRPr lang="en-US" sz="3200" dirty="0"/>
          </a:p>
        </p:txBody>
      </p:sp>
      <p:pic>
        <p:nvPicPr>
          <p:cNvPr id="4" name="Content Placeholder 3"/>
          <p:cNvPicPr>
            <a:picLocks noGrp="1"/>
          </p:cNvPicPr>
          <p:nvPr>
            <p:ph idx="1"/>
          </p:nvPr>
        </p:nvPicPr>
        <p:blipFill>
          <a:blip r:embed="rId2"/>
          <a:stretch>
            <a:fillRect/>
          </a:stretch>
        </p:blipFill>
        <p:spPr>
          <a:xfrm>
            <a:off x="1202775" y="533400"/>
            <a:ext cx="5216037" cy="3767138"/>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IN" sz="3200" dirty="0" smtClean="0"/>
              <a:t>Babies who do not breathe on their own need to be carefully evaluated. They may have a problem with their respiratory drive, or be effected by maternal medications, such as </a:t>
            </a:r>
            <a:r>
              <a:rPr lang="en-IN" sz="3200" dirty="0" err="1" smtClean="0"/>
              <a:t>anesthesia</a:t>
            </a:r>
            <a:r>
              <a:rPr lang="en-IN" sz="3200" dirty="0" smtClean="0"/>
              <a:t> or other drugs. They may be septic, asphyxiated, or have neuromuscular problems.</a:t>
            </a:r>
            <a:endParaRPr lang="en-US" sz="3200" dirty="0" smtClean="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dirty="0" smtClean="0"/>
              <a:t/>
            </a:r>
            <a:br>
              <a:rPr lang="en-IN" sz="4800" dirty="0" smtClean="0"/>
            </a:br>
            <a:r>
              <a:rPr lang="en-IN" sz="4800" dirty="0" smtClean="0"/>
              <a:t>STEP 4: HEART RATE</a:t>
            </a:r>
            <a:r>
              <a:rPr lang="en-US" sz="4800" dirty="0" smtClean="0"/>
              <a:t/>
            </a:r>
            <a:br>
              <a:rPr lang="en-US" sz="4800" dirty="0" smtClean="0"/>
            </a:br>
            <a:endParaRPr lang="en-US" sz="4800" dirty="0"/>
          </a:p>
        </p:txBody>
      </p:sp>
      <p:sp>
        <p:nvSpPr>
          <p:cNvPr id="3" name="Content Placeholder 2"/>
          <p:cNvSpPr>
            <a:spLocks noGrp="1"/>
          </p:cNvSpPr>
          <p:nvPr>
            <p:ph idx="1"/>
          </p:nvPr>
        </p:nvSpPr>
        <p:spPr/>
        <p:txBody>
          <a:bodyPr>
            <a:normAutofit fontScale="92500" lnSpcReduction="20000"/>
          </a:bodyPr>
          <a:lstStyle/>
          <a:p>
            <a:pPr fontAlgn="base">
              <a:buNone/>
            </a:pPr>
            <a:endParaRPr lang="en-IN" dirty="0" smtClean="0"/>
          </a:p>
          <a:p>
            <a:pPr fontAlgn="base"/>
            <a:r>
              <a:rPr lang="en-IN" sz="3600" dirty="0" smtClean="0"/>
              <a:t>The baby's heart rate should be monitored continuously.</a:t>
            </a:r>
          </a:p>
          <a:p>
            <a:pPr fontAlgn="base">
              <a:buNone/>
            </a:pPr>
            <a:endParaRPr lang="en-IN" sz="3600" dirty="0" smtClean="0"/>
          </a:p>
          <a:p>
            <a:pPr fontAlgn="base"/>
            <a:r>
              <a:rPr lang="en-IN" sz="3600" dirty="0" smtClean="0"/>
              <a:t> If the heart rate drops below 80 beats per minute, it is important to ensure that the baby is being </a:t>
            </a:r>
            <a:r>
              <a:rPr lang="en-IN" sz="3600" dirty="0" err="1" smtClean="0"/>
              <a:t>vetilated</a:t>
            </a:r>
            <a:r>
              <a:rPr lang="en-IN" sz="3600" dirty="0" smtClean="0"/>
              <a:t>. </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fontAlgn="base"/>
            <a:r>
              <a:rPr lang="en-IN" sz="3200" dirty="0" smtClean="0"/>
              <a:t>If the baby has a heart rate under 80 and has had adequate ventilation for 30 seconds, chest </a:t>
            </a:r>
            <a:r>
              <a:rPr lang="en-IN" sz="3200" dirty="0" err="1" smtClean="0"/>
              <a:t>compresstions</a:t>
            </a:r>
            <a:r>
              <a:rPr lang="en-IN" sz="3200" dirty="0" smtClean="0"/>
              <a:t> should be started to help circulate the blood. </a:t>
            </a:r>
          </a:p>
          <a:p>
            <a:pPr algn="just" fontAlgn="base"/>
            <a:endParaRPr lang="en-IN" sz="3200" dirty="0" smtClean="0"/>
          </a:p>
          <a:p>
            <a:pPr algn="just" fontAlgn="base"/>
            <a:r>
              <a:rPr lang="en-IN" sz="3200" dirty="0" smtClean="0"/>
              <a:t>If after 30 seconds of chest compressions and </a:t>
            </a:r>
            <a:r>
              <a:rPr lang="en-IN" sz="3200" dirty="0" err="1" smtClean="0"/>
              <a:t>assissted</a:t>
            </a:r>
            <a:r>
              <a:rPr lang="en-IN" sz="3200" dirty="0" smtClean="0"/>
              <a:t> ventilation the heart rate is still under 80, the baby would require </a:t>
            </a:r>
            <a:r>
              <a:rPr lang="en-IN" sz="3200" dirty="0" err="1" smtClean="0"/>
              <a:t>epinepherine</a:t>
            </a:r>
            <a:r>
              <a:rPr lang="en-IN" sz="3200" dirty="0" smtClean="0"/>
              <a:t> to increase the heart rate.</a:t>
            </a:r>
            <a:endParaRPr lang="en-US" sz="3200" dirty="0" smtClean="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42560"/>
          </a:xfrm>
        </p:spPr>
        <p:txBody>
          <a:bodyPr>
            <a:normAutofit fontScale="92500"/>
          </a:bodyPr>
          <a:lstStyle/>
          <a:p>
            <a:pPr algn="just"/>
            <a:r>
              <a:rPr lang="en-IN" sz="3200" dirty="0" smtClean="0"/>
              <a:t>Ventilation and circulation are essential for life. Without ventilation and circulation of blood, a baby can have brain damage and may ultimately die. </a:t>
            </a:r>
          </a:p>
          <a:p>
            <a:pPr algn="just"/>
            <a:endParaRPr lang="en-IN" sz="3200" dirty="0" smtClean="0"/>
          </a:p>
          <a:p>
            <a:pPr algn="just"/>
            <a:r>
              <a:rPr lang="en-IN" sz="3200" dirty="0" smtClean="0"/>
              <a:t>The goal of resuscitation is to prevent brain damage and death. Adequate preparation and training are essential for anyone who will be involved in the care of newborn babies.</a:t>
            </a:r>
            <a:endParaRPr lang="en-US" sz="3200" dirty="0" smtClean="0"/>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249362"/>
          </a:xfrm>
        </p:spPr>
        <p:txBody>
          <a:bodyPr>
            <a:normAutofit fontScale="90000"/>
          </a:bodyPr>
          <a:lstStyle/>
          <a:p>
            <a:pPr algn="ctr"/>
            <a:r>
              <a:rPr lang="en-US" b="1" u="sng" dirty="0" smtClean="0">
                <a:latin typeface="Castellar" pitchFamily="18" charset="0"/>
              </a:rPr>
              <a:t/>
            </a:r>
            <a:br>
              <a:rPr lang="en-US" b="1" u="sng" dirty="0" smtClean="0">
                <a:latin typeface="Castellar" pitchFamily="18" charset="0"/>
              </a:rPr>
            </a:br>
            <a:r>
              <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 </a:t>
            </a:r>
            <a:r>
              <a:rPr lang="en-US" sz="6000" b="1" u="sng"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astellar" pitchFamily="18" charset="0"/>
              </a:rPr>
              <a:t>RESUSCITATION</a:t>
            </a:r>
            <a:r>
              <a:rPr lang="en-IN" sz="6000" b="1" dirty="0" smtClean="0">
                <a:solidFill>
                  <a:schemeClr val="tx1"/>
                </a:solidFill>
                <a:latin typeface="Castellar" pitchFamily="18" charset="0"/>
              </a:rPr>
              <a:t> </a:t>
            </a:r>
            <a:r>
              <a:rPr lang="en-US" dirty="0" smtClean="0">
                <a:latin typeface="Castellar" pitchFamily="18" charset="0"/>
              </a:rPr>
              <a:t/>
            </a:r>
            <a:br>
              <a:rPr lang="en-US" dirty="0" smtClean="0">
                <a:latin typeface="Castellar" pitchFamily="18" charset="0"/>
              </a:rPr>
            </a:br>
            <a:endParaRPr lang="en-US" dirty="0">
              <a:latin typeface="Castellar" pitchFamily="18" charset="0"/>
            </a:endParaRPr>
          </a:p>
        </p:txBody>
      </p:sp>
      <p:sp>
        <p:nvSpPr>
          <p:cNvPr id="3" name="Content Placeholder 2"/>
          <p:cNvSpPr>
            <a:spLocks noGrp="1"/>
          </p:cNvSpPr>
          <p:nvPr>
            <p:ph idx="1"/>
          </p:nvPr>
        </p:nvSpPr>
        <p:spPr>
          <a:xfrm>
            <a:off x="228600" y="1066800"/>
            <a:ext cx="8915400" cy="5791200"/>
          </a:xfrm>
        </p:spPr>
        <p:txBody>
          <a:bodyPr>
            <a:normAutofit/>
          </a:bodyPr>
          <a:lstStyle/>
          <a:p>
            <a:pPr marL="0" lvl="0" indent="0" fontAlgn="base">
              <a:lnSpc>
                <a:spcPct val="100000"/>
              </a:lnSpc>
              <a:spcBef>
                <a:spcPct val="0"/>
              </a:spcBef>
              <a:spcAft>
                <a:spcPct val="0"/>
              </a:spcAft>
              <a:buSzTx/>
              <a:buNone/>
            </a:pPr>
            <a:endParaRPr lang="en-US" dirty="0" smtClean="0">
              <a:latin typeface="Calibri" pitchFamily="34" charset="0"/>
              <a:ea typeface="EB Garamond"/>
              <a:cs typeface="Calibri" pitchFamily="34" charset="0"/>
            </a:endParaRPr>
          </a:p>
          <a:p>
            <a:pPr marL="0" lvl="0" indent="0" fontAlgn="base">
              <a:lnSpc>
                <a:spcPct val="100000"/>
              </a:lnSpc>
              <a:spcBef>
                <a:spcPct val="0"/>
              </a:spcBef>
              <a:spcAft>
                <a:spcPct val="0"/>
              </a:spcAft>
              <a:buSzTx/>
              <a:buNone/>
            </a:pPr>
            <a:endParaRPr lang="en-US" dirty="0" smtClean="0">
              <a:latin typeface="Calibri" pitchFamily="34" charset="0"/>
              <a:ea typeface="EB Garamond"/>
              <a:cs typeface="Calibri" pitchFamily="34" charset="0"/>
            </a:endParaRPr>
          </a:p>
          <a:p>
            <a:pPr marL="0" lvl="0" indent="0" fontAlgn="base">
              <a:lnSpc>
                <a:spcPct val="100000"/>
              </a:lnSpc>
              <a:spcBef>
                <a:spcPct val="0"/>
              </a:spcBef>
              <a:spcAft>
                <a:spcPct val="0"/>
              </a:spcAft>
              <a:buSzTx/>
              <a:buNone/>
            </a:pPr>
            <a:endParaRPr lang="en-US" dirty="0" smtClean="0">
              <a:latin typeface="Arial" pitchFamily="34" charset="0"/>
              <a:ea typeface="EB Garamond"/>
              <a:cs typeface="Arial" pitchFamily="34" charset="0"/>
            </a:endParaRPr>
          </a:p>
          <a:p>
            <a:pPr marL="0" lvl="0" indent="0" fontAlgn="base">
              <a:lnSpc>
                <a:spcPct val="100000"/>
              </a:lnSpc>
              <a:spcBef>
                <a:spcPct val="0"/>
              </a:spcBef>
              <a:spcAft>
                <a:spcPct val="0"/>
              </a:spcAft>
              <a:buSzTx/>
              <a:buNone/>
            </a:pPr>
            <a:r>
              <a:rPr lang="en-US" dirty="0" smtClean="0">
                <a:latin typeface="Arial" pitchFamily="34" charset="0"/>
                <a:ea typeface="EB Garamond"/>
                <a:cs typeface="Arial" pitchFamily="34" charset="0"/>
              </a:rPr>
              <a:t>	1) </a:t>
            </a:r>
            <a:r>
              <a:rPr lang="en-US" dirty="0" smtClean="0">
                <a:latin typeface="Comic Sans MS" pitchFamily="66" charset="0"/>
                <a:ea typeface="EB Garamond"/>
                <a:cs typeface="EB Garamond"/>
              </a:rPr>
              <a:t>Prophylactic</a:t>
            </a:r>
            <a:endParaRPr lang="en-US" dirty="0" smtClean="0">
              <a:latin typeface="Arial" pitchFamily="34" charset="0"/>
              <a:ea typeface="EB Garamond"/>
              <a:cs typeface="Arial" pitchFamily="34" charset="0"/>
            </a:endParaRPr>
          </a:p>
          <a:p>
            <a:pPr marL="0" lvl="0" indent="0" fontAlgn="base">
              <a:lnSpc>
                <a:spcPct val="100000"/>
              </a:lnSpc>
              <a:spcBef>
                <a:spcPct val="0"/>
              </a:spcBef>
              <a:spcAft>
                <a:spcPct val="0"/>
              </a:spcAft>
              <a:buSzTx/>
              <a:buNone/>
            </a:pPr>
            <a:r>
              <a:rPr lang="en-US" dirty="0" smtClean="0">
                <a:latin typeface="Arial" pitchFamily="34" charset="0"/>
                <a:ea typeface="EB Garamond"/>
                <a:cs typeface="Arial" pitchFamily="34" charset="0"/>
              </a:rPr>
              <a:t>         2) </a:t>
            </a:r>
            <a:r>
              <a:rPr lang="en-US" dirty="0" smtClean="0">
                <a:latin typeface="Comic Sans MS" pitchFamily="66" charset="0"/>
                <a:ea typeface="EB Garamond"/>
                <a:cs typeface="EB Garamond"/>
              </a:rPr>
              <a:t>Definitive </a:t>
            </a:r>
            <a:endParaRPr lang="en-US" dirty="0" smtClean="0">
              <a:latin typeface="Arial" pitchFamily="34" charset="0"/>
              <a:cs typeface="Arial" pitchFamily="34" charset="0"/>
            </a:endParaRPr>
          </a:p>
          <a:p>
            <a:pPr marL="0" lvl="0" indent="0" eaLnBrk="0" fontAlgn="base" hangingPunct="0">
              <a:lnSpc>
                <a:spcPct val="100000"/>
              </a:lnSpc>
              <a:spcBef>
                <a:spcPct val="0"/>
              </a:spcBef>
              <a:spcAft>
                <a:spcPct val="0"/>
              </a:spcAft>
              <a:buSzTx/>
              <a:buNone/>
            </a:pPr>
            <a:endParaRPr lang="en-US" dirty="0" smtClean="0">
              <a:latin typeface="Comic Sans MS" pitchFamily="66" charset="0"/>
              <a:ea typeface="EB Garamond"/>
              <a:cs typeface="EB Garamond"/>
            </a:endParaRPr>
          </a:p>
          <a:p>
            <a:pPr marL="0" lvl="0" indent="0" eaLnBrk="0" fontAlgn="base" hangingPunct="0">
              <a:lnSpc>
                <a:spcPct val="100000"/>
              </a:lnSpc>
              <a:spcBef>
                <a:spcPct val="0"/>
              </a:spcBef>
              <a:spcAft>
                <a:spcPct val="0"/>
              </a:spcAft>
              <a:buSzTx/>
              <a:buNone/>
            </a:pPr>
            <a:r>
              <a:rPr lang="en-US" dirty="0" smtClean="0">
                <a:latin typeface="Comic Sans MS" pitchFamily="66" charset="0"/>
                <a:ea typeface="EB Garamond"/>
                <a:cs typeface="EB Garamond"/>
              </a:rPr>
              <a:t>            </a:t>
            </a:r>
            <a:r>
              <a:rPr lang="en-US" u="sng" dirty="0" smtClean="0">
                <a:latin typeface="Segoe Script" pitchFamily="34" charset="0"/>
                <a:ea typeface="Comic Sans MS" pitchFamily="66" charset="0"/>
                <a:cs typeface="Comic Sans MS" pitchFamily="66" charset="0"/>
              </a:rPr>
              <a:t>   </a:t>
            </a:r>
            <a:endParaRPr lang="en-US" dirty="0"/>
          </a:p>
        </p:txBody>
      </p:sp>
      <p:pic>
        <p:nvPicPr>
          <p:cNvPr id="4" name="Content Placeholder 5" descr="C:\Users\windows\Documents\dsd.jpg"/>
          <p:cNvPicPr>
            <a:picLocks noGrp="1"/>
          </p:cNvPicPr>
          <p:nvPr>
            <p:ph idx="4294967295"/>
          </p:nvPr>
        </p:nvPicPr>
        <p:blipFill>
          <a:blip r:embed="rId2" cstate="print"/>
          <a:srcRect/>
          <a:stretch>
            <a:fillRect/>
          </a:stretch>
        </p:blipFill>
        <p:spPr bwMode="auto">
          <a:xfrm>
            <a:off x="3200400" y="3581400"/>
            <a:ext cx="5943600" cy="3276600"/>
          </a:xfrm>
          <a:prstGeom prst="rect">
            <a:avLst/>
          </a:prstGeom>
          <a:noFill/>
          <a:ln w="9525">
            <a:noFill/>
            <a:miter lim="800000"/>
            <a:headEnd/>
            <a:tailEnd/>
          </a:ln>
        </p:spPr>
      </p:pic>
      <p:sp>
        <p:nvSpPr>
          <p:cNvPr id="6" name="Rectangle 5"/>
          <p:cNvSpPr/>
          <p:nvPr/>
        </p:nvSpPr>
        <p:spPr>
          <a:xfrm>
            <a:off x="1205533" y="2967335"/>
            <a:ext cx="434734" cy="923330"/>
          </a:xfrm>
          <a:prstGeom prst="rect">
            <a:avLst/>
          </a:prstGeom>
          <a:noFill/>
        </p:spPr>
        <p:txBody>
          <a:bodyPr wrap="none" lIns="91440" tIns="45720" rIns="91440" bIns="45720">
            <a:spAutoFit/>
          </a:bodyPr>
          <a:lstStyle/>
          <a:p>
            <a:pPr algn="ctr"/>
            <a:r>
              <a:rPr lang="en-I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lstStyle/>
          <a:p>
            <a:pPr marL="0" lvl="0" indent="0" eaLnBrk="0" fontAlgn="base" hangingPunct="0">
              <a:lnSpc>
                <a:spcPct val="100000"/>
              </a:lnSpc>
              <a:spcBef>
                <a:spcPct val="0"/>
              </a:spcBef>
              <a:spcAft>
                <a:spcPct val="0"/>
              </a:spcAft>
              <a:buSzTx/>
              <a:buNone/>
            </a:pPr>
            <a:r>
              <a:rPr lang="en-US" u="sng" dirty="0" err="1" smtClean="0">
                <a:latin typeface="Cambria" pitchFamily="18" charset="0"/>
                <a:ea typeface="EB Garamond"/>
                <a:cs typeface="EB Garamond"/>
              </a:rPr>
              <a:t>Apgar</a:t>
            </a:r>
            <a:r>
              <a:rPr lang="en-US" u="sng" dirty="0" smtClean="0">
                <a:latin typeface="Cambria" pitchFamily="18" charset="0"/>
                <a:ea typeface="EB Garamond"/>
                <a:cs typeface="EB Garamond"/>
              </a:rPr>
              <a:t> rating :</a:t>
            </a:r>
            <a:endParaRPr lang="en-US" dirty="0" smtClean="0">
              <a:latin typeface="Cambria" pitchFamily="18" charset="0"/>
              <a:ea typeface="EB Garamond"/>
              <a:cs typeface="EB Garamond"/>
            </a:endParaRPr>
          </a:p>
          <a:p>
            <a:pPr marL="0" lvl="0" indent="0" eaLnBrk="0" fontAlgn="base" hangingPunct="0">
              <a:lnSpc>
                <a:spcPct val="100000"/>
              </a:lnSpc>
              <a:spcBef>
                <a:spcPct val="0"/>
              </a:spcBef>
              <a:spcAft>
                <a:spcPct val="0"/>
              </a:spcAft>
              <a:buSzTx/>
              <a:buNone/>
            </a:pPr>
            <a:r>
              <a:rPr lang="en-US" dirty="0" smtClean="0">
                <a:latin typeface="Cambria" pitchFamily="18" charset="0"/>
                <a:ea typeface="EB Garamond"/>
                <a:cs typeface="EB Garamond"/>
              </a:rPr>
              <a:t>	</a:t>
            </a:r>
          </a:p>
          <a:p>
            <a:pPr marL="0" lvl="0" indent="0" eaLnBrk="0" fontAlgn="base" hangingPunct="0">
              <a:lnSpc>
                <a:spcPct val="100000"/>
              </a:lnSpc>
              <a:spcBef>
                <a:spcPct val="0"/>
              </a:spcBef>
              <a:spcAft>
                <a:spcPct val="0"/>
              </a:spcAft>
              <a:buSzTx/>
              <a:buNone/>
            </a:pPr>
            <a:r>
              <a:rPr lang="en-US" dirty="0" smtClean="0">
                <a:latin typeface="Cambria" pitchFamily="18" charset="0"/>
                <a:ea typeface="EB Garamond"/>
                <a:cs typeface="EB Garamond"/>
              </a:rPr>
              <a:t> 		The evaluation of the cardiopulmonary status in the newborn has been assessed by </a:t>
            </a:r>
            <a:r>
              <a:rPr lang="en-US" dirty="0" err="1" smtClean="0">
                <a:latin typeface="Cambria" pitchFamily="18" charset="0"/>
                <a:ea typeface="EB Garamond"/>
                <a:cs typeface="EB Garamond"/>
              </a:rPr>
              <a:t>Apgar</a:t>
            </a:r>
            <a:r>
              <a:rPr lang="en-US" dirty="0" smtClean="0">
                <a:latin typeface="Cambria" pitchFamily="18" charset="0"/>
                <a:ea typeface="EB Garamond"/>
                <a:cs typeface="EB Garamond"/>
              </a:rPr>
              <a:t> rating at 1 &amp; 5 min after birth. If found satisfactory, the baby is returned to mother.</a:t>
            </a:r>
          </a:p>
          <a:p>
            <a:pPr marL="0" lvl="0" indent="0" eaLnBrk="0" fontAlgn="base" hangingPunct="0">
              <a:lnSpc>
                <a:spcPct val="100000"/>
              </a:lnSpc>
              <a:spcBef>
                <a:spcPct val="0"/>
              </a:spcBef>
              <a:spcAft>
                <a:spcPct val="0"/>
              </a:spcAft>
              <a:buSzTx/>
              <a:buNone/>
            </a:pPr>
            <a:endParaRPr lang="en-US" dirty="0" smtClean="0">
              <a:latin typeface="Cambria" pitchFamily="18" charset="0"/>
              <a:ea typeface="EB Garamond"/>
              <a:cs typeface="EB Garamond"/>
            </a:endParaRPr>
          </a:p>
          <a:p>
            <a:pPr marL="0" lvl="0" indent="0" eaLnBrk="0" fontAlgn="base" hangingPunct="0">
              <a:lnSpc>
                <a:spcPct val="100000"/>
              </a:lnSpc>
              <a:spcBef>
                <a:spcPct val="0"/>
              </a:spcBef>
              <a:spcAft>
                <a:spcPct val="0"/>
              </a:spcAft>
              <a:buSzTx/>
              <a:buNone/>
            </a:pPr>
            <a:endParaRPr lang="en-US" dirty="0" smtClean="0">
              <a:latin typeface="Arial" pitchFamily="34" charset="0"/>
              <a:cs typeface="Arial" pitchFamily="34" charset="0"/>
            </a:endParaRPr>
          </a:p>
          <a:p>
            <a:pPr marL="0" lvl="0" indent="0" eaLnBrk="0" fontAlgn="base" hangingPunct="0">
              <a:lnSpc>
                <a:spcPct val="100000"/>
              </a:lnSpc>
              <a:spcBef>
                <a:spcPct val="0"/>
              </a:spcBef>
              <a:spcAft>
                <a:spcPct val="0"/>
              </a:spcAft>
              <a:buSzTx/>
              <a:buNone/>
            </a:pPr>
            <a:r>
              <a:rPr lang="en-US" u="sng" dirty="0" smtClean="0">
                <a:latin typeface="Arial" pitchFamily="34" charset="0"/>
                <a:ea typeface="Comic Sans MS" pitchFamily="66" charset="0"/>
                <a:cs typeface="Comic Sans MS" pitchFamily="66" charset="0"/>
              </a:rPr>
              <a:t>        </a:t>
            </a:r>
            <a:r>
              <a:rPr lang="en-US" u="sng" dirty="0" smtClean="0">
                <a:latin typeface="Segoe Script" pitchFamily="34" charset="0"/>
                <a:ea typeface="Comic Sans MS" pitchFamily="66" charset="0"/>
                <a:cs typeface="Comic Sans MS" pitchFamily="66" charset="0"/>
              </a:rPr>
              <a:t>Babies with </a:t>
            </a:r>
            <a:r>
              <a:rPr lang="en-US" u="sng" dirty="0" err="1" smtClean="0">
                <a:latin typeface="Segoe Script" pitchFamily="34" charset="0"/>
                <a:ea typeface="Comic Sans MS" pitchFamily="66" charset="0"/>
                <a:cs typeface="Comic Sans MS" pitchFamily="66" charset="0"/>
              </a:rPr>
              <a:t>Apgar</a:t>
            </a:r>
            <a:r>
              <a:rPr lang="en-US" u="sng" dirty="0" smtClean="0">
                <a:latin typeface="Segoe Script" pitchFamily="34" charset="0"/>
                <a:ea typeface="Comic Sans MS" pitchFamily="66" charset="0"/>
                <a:cs typeface="Comic Sans MS" pitchFamily="66" charset="0"/>
              </a:rPr>
              <a:t> score 7-10</a:t>
            </a:r>
            <a:r>
              <a:rPr lang="en-US" dirty="0" smtClean="0">
                <a:latin typeface="Arial" pitchFamily="34" charset="0"/>
                <a:ea typeface="Comic Sans MS" pitchFamily="66" charset="0"/>
                <a:cs typeface="Comic Sans MS" pitchFamily="66" charset="0"/>
              </a:rPr>
              <a:t>( </a:t>
            </a:r>
            <a:r>
              <a:rPr lang="en-US" dirty="0" smtClean="0">
                <a:latin typeface="Cambria" pitchFamily="18" charset="0"/>
                <a:ea typeface="EB Garamond"/>
                <a:cs typeface="EB Garamond"/>
              </a:rPr>
              <a:t>Pink, Breathing regular, HR &gt; 100 )</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38200"/>
            <a:ext cx="8458200" cy="5791200"/>
          </a:xfrm>
        </p:spPr>
        <p:txBody>
          <a:bodyPr>
            <a:normAutofit/>
          </a:bodyPr>
          <a:lstStyle/>
          <a:p>
            <a:pPr marL="0" lvl="0" indent="0" eaLnBrk="0" fontAlgn="base" hangingPunct="0">
              <a:lnSpc>
                <a:spcPct val="100000"/>
              </a:lnSpc>
              <a:spcBef>
                <a:spcPct val="0"/>
              </a:spcBef>
              <a:spcAft>
                <a:spcPct val="0"/>
              </a:spcAft>
              <a:buSzTx/>
              <a:buNone/>
            </a:pPr>
            <a:r>
              <a:rPr lang="en-US" sz="2600" u="sng" dirty="0" smtClean="0">
                <a:latin typeface="Segoe Script" pitchFamily="34" charset="0"/>
                <a:ea typeface="Comic Sans MS" pitchFamily="66" charset="0"/>
                <a:cs typeface="Comic Sans MS" pitchFamily="66" charset="0"/>
              </a:rPr>
              <a:t>Babies with </a:t>
            </a:r>
            <a:r>
              <a:rPr lang="en-US" sz="2600" u="sng" dirty="0" err="1" smtClean="0">
                <a:latin typeface="Segoe Script" pitchFamily="34" charset="0"/>
                <a:ea typeface="Comic Sans MS" pitchFamily="66" charset="0"/>
                <a:cs typeface="Comic Sans MS" pitchFamily="66" charset="0"/>
              </a:rPr>
              <a:t>Apgar</a:t>
            </a:r>
            <a:r>
              <a:rPr lang="en-US" sz="2600" u="sng" dirty="0" smtClean="0">
                <a:latin typeface="Segoe Script" pitchFamily="34" charset="0"/>
                <a:ea typeface="Comic Sans MS" pitchFamily="66" charset="0"/>
                <a:cs typeface="Comic Sans MS" pitchFamily="66" charset="0"/>
              </a:rPr>
              <a:t> score 4-6</a:t>
            </a:r>
            <a:r>
              <a:rPr lang="en-US" sz="3200" u="sng" dirty="0" smtClean="0">
                <a:latin typeface="Segoe Script" pitchFamily="34" charset="0"/>
                <a:ea typeface="Comic Sans MS" pitchFamily="66" charset="0"/>
                <a:cs typeface="Comic Sans MS" pitchFamily="66" charset="0"/>
              </a:rPr>
              <a:t>:</a:t>
            </a:r>
            <a:r>
              <a:rPr lang="en-US" sz="3200" dirty="0" smtClean="0">
                <a:latin typeface="Calibri" pitchFamily="34" charset="0"/>
                <a:ea typeface="EB Garamond"/>
                <a:cs typeface="EB Garamond"/>
              </a:rPr>
              <a:t>( </a:t>
            </a:r>
            <a:r>
              <a:rPr lang="en-US" dirty="0" smtClean="0">
                <a:latin typeface="Calibri" pitchFamily="34" charset="0"/>
                <a:ea typeface="EB Garamond"/>
                <a:cs typeface="EB Garamond"/>
              </a:rPr>
              <a:t>Peripheral cyanosis, Breathing irregular, HR &lt;100 )</a:t>
            </a:r>
            <a:endParaRPr lang="en-US" sz="1100" dirty="0" smtClean="0">
              <a:latin typeface="Arial" pitchFamily="34" charset="0"/>
              <a:cs typeface="Arial" pitchFamily="34" charset="0"/>
            </a:endParaRPr>
          </a:p>
          <a:p>
            <a:pPr marL="0" lvl="0" indent="0" eaLnBrk="0" fontAlgn="base" hangingPunct="0">
              <a:lnSpc>
                <a:spcPct val="100000"/>
              </a:lnSpc>
              <a:spcBef>
                <a:spcPct val="0"/>
              </a:spcBef>
              <a:spcAft>
                <a:spcPct val="0"/>
              </a:spcAft>
              <a:buSzTx/>
              <a:buNone/>
            </a:pPr>
            <a:r>
              <a:rPr lang="en-US" sz="3200" dirty="0" smtClean="0">
                <a:latin typeface="Calibri" pitchFamily="34" charset="0"/>
                <a:ea typeface="EB Garamond"/>
                <a:cs typeface="EB Garamond"/>
              </a:rPr>
              <a:t>            </a:t>
            </a:r>
            <a:endParaRPr lang="en-US" sz="1100" dirty="0" smtClean="0">
              <a:latin typeface="Arial" pitchFamily="34" charset="0"/>
              <a:cs typeface="Arial" pitchFamily="34" charset="0"/>
            </a:endParaRPr>
          </a:p>
          <a:p>
            <a:pPr marL="0" lvl="0" indent="0" eaLnBrk="0" fontAlgn="base" hangingPunct="0">
              <a:lnSpc>
                <a:spcPct val="100000"/>
              </a:lnSpc>
              <a:spcBef>
                <a:spcPct val="0"/>
              </a:spcBef>
              <a:spcAft>
                <a:spcPct val="0"/>
              </a:spcAft>
              <a:buSzTx/>
              <a:buNone/>
            </a:pPr>
            <a:r>
              <a:rPr lang="en-US" sz="3200" dirty="0" smtClean="0">
                <a:latin typeface="Calibri" pitchFamily="34" charset="0"/>
                <a:ea typeface="EB Garamond"/>
                <a:cs typeface="EB Garamond"/>
              </a:rPr>
              <a:t>      * </a:t>
            </a:r>
            <a:r>
              <a:rPr lang="en-US" dirty="0" smtClean="0">
                <a:latin typeface="Cambria" pitchFamily="18" charset="0"/>
                <a:ea typeface="EB Garamond"/>
                <a:cs typeface="EB Garamond"/>
              </a:rPr>
              <a:t>Baby may follow primary </a:t>
            </a:r>
            <a:r>
              <a:rPr lang="en-US" dirty="0" err="1" smtClean="0">
                <a:latin typeface="Cambria" pitchFamily="18" charset="0"/>
                <a:ea typeface="EB Garamond"/>
                <a:cs typeface="EB Garamond"/>
              </a:rPr>
              <a:t>apnoea</a:t>
            </a:r>
            <a:r>
              <a:rPr lang="en-US" dirty="0" smtClean="0">
                <a:latin typeface="Cambria" pitchFamily="18" charset="0"/>
                <a:ea typeface="EB Garamond"/>
                <a:cs typeface="EB Garamond"/>
              </a:rPr>
              <a:t>. Immediate suction of the oropharynx and </a:t>
            </a:r>
            <a:r>
              <a:rPr lang="en-US" dirty="0" err="1" smtClean="0">
                <a:latin typeface="Cambria" pitchFamily="18" charset="0"/>
                <a:ea typeface="EB Garamond"/>
                <a:cs typeface="EB Garamond"/>
              </a:rPr>
              <a:t>nasopharynx</a:t>
            </a:r>
            <a:r>
              <a:rPr lang="en-US" dirty="0" smtClean="0">
                <a:latin typeface="Cambria" pitchFamily="18" charset="0"/>
                <a:ea typeface="EB Garamond"/>
                <a:cs typeface="EB Garamond"/>
              </a:rPr>
              <a:t> is done.</a:t>
            </a:r>
          </a:p>
          <a:p>
            <a:pPr marL="0" lvl="0" indent="0" eaLnBrk="0" fontAlgn="base" hangingPunct="0">
              <a:lnSpc>
                <a:spcPct val="100000"/>
              </a:lnSpc>
              <a:spcBef>
                <a:spcPct val="0"/>
              </a:spcBef>
              <a:spcAft>
                <a:spcPct val="0"/>
              </a:spcAft>
              <a:buSzTx/>
              <a:buNone/>
            </a:pPr>
            <a:endParaRPr lang="en-US" sz="1100" dirty="0" smtClean="0">
              <a:latin typeface="Arial" pitchFamily="34" charset="0"/>
              <a:cs typeface="Arial" pitchFamily="34" charset="0"/>
            </a:endParaRPr>
          </a:p>
          <a:p>
            <a:pPr marL="0" lvl="0" indent="0" eaLnBrk="0" fontAlgn="base" hangingPunct="0">
              <a:lnSpc>
                <a:spcPct val="100000"/>
              </a:lnSpc>
              <a:spcBef>
                <a:spcPct val="0"/>
              </a:spcBef>
              <a:spcAft>
                <a:spcPct val="0"/>
              </a:spcAft>
              <a:buSzTx/>
              <a:buNone/>
            </a:pPr>
            <a:r>
              <a:rPr lang="en-US" dirty="0" smtClean="0">
                <a:latin typeface="Cambria" pitchFamily="18" charset="0"/>
                <a:ea typeface="EB Garamond"/>
                <a:cs typeface="EB Garamond"/>
              </a:rPr>
              <a:t>         * Gentle rubbing back and sole &amp; oxygen is administered at a rate of 5 L / min.</a:t>
            </a:r>
          </a:p>
          <a:p>
            <a:pPr marL="0" lvl="0" indent="0" eaLnBrk="0" fontAlgn="base" hangingPunct="0">
              <a:lnSpc>
                <a:spcPct val="100000"/>
              </a:lnSpc>
              <a:spcBef>
                <a:spcPct val="0"/>
              </a:spcBef>
              <a:spcAft>
                <a:spcPct val="0"/>
              </a:spcAft>
              <a:buSzTx/>
              <a:buNone/>
            </a:pPr>
            <a:endParaRPr lang="en-US" sz="1100" dirty="0" smtClean="0">
              <a:latin typeface="Arial" pitchFamily="34" charset="0"/>
              <a:cs typeface="Arial" pitchFamily="34" charset="0"/>
            </a:endParaRPr>
          </a:p>
          <a:p>
            <a:pPr marL="0" lvl="0" indent="0" eaLnBrk="0" fontAlgn="base" hangingPunct="0">
              <a:lnSpc>
                <a:spcPct val="100000"/>
              </a:lnSpc>
              <a:spcBef>
                <a:spcPct val="0"/>
              </a:spcBef>
              <a:spcAft>
                <a:spcPct val="0"/>
              </a:spcAft>
              <a:buSzTx/>
              <a:buNone/>
            </a:pPr>
            <a:r>
              <a:rPr lang="en-US" dirty="0" smtClean="0">
                <a:latin typeface="Cambria" pitchFamily="18" charset="0"/>
                <a:ea typeface="EB Garamond"/>
                <a:cs typeface="EB Garamond"/>
              </a:rPr>
              <a:t>         *Support should be continued until respirations are spontaneous, Color improves, and HR &gt; 100 </a:t>
            </a:r>
            <a:r>
              <a:rPr lang="en-US" dirty="0" err="1" smtClean="0">
                <a:latin typeface="Cambria" pitchFamily="18" charset="0"/>
                <a:ea typeface="EB Garamond"/>
                <a:cs typeface="EB Garamond"/>
              </a:rPr>
              <a:t>bpm</a:t>
            </a:r>
            <a:r>
              <a:rPr lang="en-US" dirty="0" smtClean="0">
                <a:latin typeface="Cambria" pitchFamily="18" charset="0"/>
                <a:ea typeface="EB Garamond"/>
                <a:cs typeface="EB Garamond"/>
              </a:rPr>
              <a:t>.</a:t>
            </a:r>
            <a:endParaRPr lang="en-US" sz="1100" dirty="0" smtClean="0">
              <a:latin typeface="Arial" pitchFamily="34" charset="0"/>
              <a:cs typeface="Arial" pitchFamily="34"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66360"/>
          </a:xfrm>
        </p:spPr>
        <p:txBody>
          <a:bodyPr/>
          <a:lstStyle/>
          <a:p>
            <a:pPr marL="0" lvl="0" indent="0" eaLnBrk="0" fontAlgn="base" hangingPunct="0">
              <a:lnSpc>
                <a:spcPct val="100000"/>
              </a:lnSpc>
              <a:spcBef>
                <a:spcPct val="0"/>
              </a:spcBef>
              <a:spcAft>
                <a:spcPct val="0"/>
              </a:spcAft>
              <a:buSzTx/>
              <a:buNone/>
            </a:pPr>
            <a:r>
              <a:rPr lang="en-US" sz="2600" u="sng" dirty="0" smtClean="0">
                <a:latin typeface="Segoe Script" pitchFamily="34" charset="0"/>
                <a:ea typeface="Comic Sans MS" pitchFamily="66" charset="0"/>
                <a:cs typeface="Comic Sans MS" pitchFamily="66" charset="0"/>
              </a:rPr>
              <a:t>Babies with </a:t>
            </a:r>
            <a:r>
              <a:rPr lang="en-US" sz="2600" u="sng" dirty="0" err="1" smtClean="0">
                <a:latin typeface="Segoe Script" pitchFamily="34" charset="0"/>
                <a:ea typeface="Comic Sans MS" pitchFamily="66" charset="0"/>
                <a:cs typeface="Comic Sans MS" pitchFamily="66" charset="0"/>
              </a:rPr>
              <a:t>Apgar</a:t>
            </a:r>
            <a:r>
              <a:rPr lang="en-US" sz="2600" u="sng" dirty="0" smtClean="0">
                <a:latin typeface="Segoe Script" pitchFamily="34" charset="0"/>
                <a:ea typeface="Comic Sans MS" pitchFamily="66" charset="0"/>
                <a:cs typeface="Comic Sans MS" pitchFamily="66" charset="0"/>
              </a:rPr>
              <a:t> score &lt;4</a:t>
            </a:r>
            <a:r>
              <a:rPr lang="en-US" sz="3200" u="sng" dirty="0" smtClean="0">
                <a:latin typeface="Calibri" pitchFamily="34" charset="0"/>
                <a:ea typeface="Comic Sans MS" pitchFamily="66" charset="0"/>
                <a:cs typeface="Comic Sans MS" pitchFamily="66" charset="0"/>
              </a:rPr>
              <a:t>:</a:t>
            </a:r>
            <a:r>
              <a:rPr lang="en-US" sz="3200" dirty="0" smtClean="0">
                <a:latin typeface="Calibri" pitchFamily="34" charset="0"/>
                <a:ea typeface="EB Garamond"/>
                <a:cs typeface="EB Garamond"/>
              </a:rPr>
              <a:t>( </a:t>
            </a:r>
            <a:r>
              <a:rPr lang="en-US" dirty="0" smtClean="0">
                <a:latin typeface="Cambria" pitchFamily="18" charset="0"/>
                <a:ea typeface="EB Garamond"/>
                <a:cs typeface="EB Garamond"/>
              </a:rPr>
              <a:t>Central cyanosis, No breathing, HR &lt;100 )</a:t>
            </a:r>
          </a:p>
          <a:p>
            <a:pPr marL="0" lvl="0" indent="0" eaLnBrk="0" fontAlgn="base" hangingPunct="0">
              <a:lnSpc>
                <a:spcPct val="100000"/>
              </a:lnSpc>
              <a:spcBef>
                <a:spcPct val="0"/>
              </a:spcBef>
              <a:spcAft>
                <a:spcPct val="0"/>
              </a:spcAft>
              <a:buSzTx/>
              <a:buNone/>
            </a:pPr>
            <a:endParaRPr lang="en-US" sz="1100" dirty="0" smtClean="0">
              <a:latin typeface="Cambria" pitchFamily="18" charset="0"/>
              <a:cs typeface="Arial" pitchFamily="34" charset="0"/>
            </a:endParaRPr>
          </a:p>
          <a:p>
            <a:pPr marL="0" lvl="0" indent="0" eaLnBrk="0" fontAlgn="base" hangingPunct="0">
              <a:lnSpc>
                <a:spcPct val="100000"/>
              </a:lnSpc>
              <a:spcBef>
                <a:spcPct val="0"/>
              </a:spcBef>
              <a:spcAft>
                <a:spcPct val="0"/>
              </a:spcAft>
              <a:buSzTx/>
              <a:buNone/>
            </a:pPr>
            <a:endParaRPr lang="en-US" sz="1100" dirty="0" smtClean="0">
              <a:latin typeface="Cambria" pitchFamily="18" charset="0"/>
              <a:cs typeface="Arial" pitchFamily="34" charset="0"/>
            </a:endParaRPr>
          </a:p>
          <a:p>
            <a:pPr marL="0" lvl="0" indent="0" eaLnBrk="0" fontAlgn="base" hangingPunct="0">
              <a:lnSpc>
                <a:spcPct val="100000"/>
              </a:lnSpc>
              <a:spcBef>
                <a:spcPct val="0"/>
              </a:spcBef>
              <a:spcAft>
                <a:spcPct val="0"/>
              </a:spcAft>
              <a:buSzTx/>
              <a:buNone/>
            </a:pPr>
            <a:endParaRPr lang="en-US" sz="1100" dirty="0" smtClean="0">
              <a:latin typeface="Cambria" pitchFamily="18" charset="0"/>
              <a:cs typeface="Arial" pitchFamily="34" charset="0"/>
            </a:endParaRPr>
          </a:p>
          <a:p>
            <a:pPr marL="0" lvl="0" indent="0" eaLnBrk="0" fontAlgn="base" hangingPunct="0">
              <a:lnSpc>
                <a:spcPct val="100000"/>
              </a:lnSpc>
              <a:spcBef>
                <a:spcPct val="0"/>
              </a:spcBef>
              <a:spcAft>
                <a:spcPct val="0"/>
              </a:spcAft>
              <a:buSzTx/>
              <a:buNone/>
            </a:pPr>
            <a:endParaRPr lang="en-US" sz="1100" dirty="0" smtClean="0">
              <a:latin typeface="Cambria" pitchFamily="18" charset="0"/>
              <a:cs typeface="Arial" pitchFamily="34" charset="0"/>
            </a:endParaRPr>
          </a:p>
          <a:p>
            <a:pPr marL="0" lvl="0" indent="0" eaLnBrk="0" fontAlgn="base" hangingPunct="0">
              <a:lnSpc>
                <a:spcPct val="100000"/>
              </a:lnSpc>
              <a:spcBef>
                <a:spcPct val="0"/>
              </a:spcBef>
              <a:spcAft>
                <a:spcPct val="0"/>
              </a:spcAft>
              <a:buSzTx/>
              <a:buNone/>
            </a:pPr>
            <a:endParaRPr lang="en-US" sz="1100" dirty="0" smtClean="0">
              <a:latin typeface="Arial" pitchFamily="34" charset="0"/>
              <a:cs typeface="Arial" pitchFamily="34" charset="0"/>
            </a:endParaRPr>
          </a:p>
          <a:p>
            <a:pPr marL="0" lvl="0" indent="0" eaLnBrk="0" fontAlgn="base" hangingPunct="0">
              <a:lnSpc>
                <a:spcPct val="100000"/>
              </a:lnSpc>
              <a:spcBef>
                <a:spcPct val="0"/>
              </a:spcBef>
              <a:spcAft>
                <a:spcPct val="0"/>
              </a:spcAft>
              <a:buSzTx/>
              <a:buNone/>
            </a:pPr>
            <a:r>
              <a:rPr lang="en-US" dirty="0" smtClean="0">
                <a:latin typeface="Cambria" pitchFamily="18" charset="0"/>
                <a:ea typeface="EB Garamond"/>
                <a:cs typeface="EB Garamond"/>
              </a:rPr>
              <a:t>                   *Tracheal incubation and intermittent positive pressure ventilation must be started immediately.</a:t>
            </a:r>
            <a:endParaRPr lang="en-US" sz="3200" dirty="0" smtClean="0">
              <a:latin typeface="Arial" pitchFamily="34" charset="0"/>
              <a:cs typeface="Arial" pitchFamily="34" charset="0"/>
            </a:endParaRP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7500" lnSpcReduction="20000"/>
          </a:bodyPr>
          <a:lstStyle/>
          <a:p>
            <a:r>
              <a:rPr lang="en-US" b="1" dirty="0" smtClean="0"/>
              <a:t> </a:t>
            </a:r>
            <a:r>
              <a:rPr lang="en-US" sz="3200" b="1" dirty="0" smtClean="0"/>
              <a:t>Keep the infant warm and assess Infants are born small and wet. They get cold very easily, especially if they remain wet and in a draught.. </a:t>
            </a:r>
          </a:p>
          <a:p>
            <a:endParaRPr lang="en-US" sz="3200" b="1" dirty="0" smtClean="0"/>
          </a:p>
          <a:p>
            <a:r>
              <a:rPr lang="en-US" sz="3200" b="1" dirty="0" smtClean="0"/>
              <a:t> The temperature must be actively maintained between 36.5°C and 37.5°C after birth unless a decision has been taken to start therapeutic hypothermia. </a:t>
            </a:r>
            <a:br>
              <a:rPr lang="en-US" sz="3200" b="1"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smtClean="0"/>
              <a:t>NEWBORN LIFE SUPPORT ALGORITHM </a:t>
            </a:r>
            <a:r>
              <a:rPr lang="en-US" dirty="0" smtClean="0"/>
              <a:t/>
            </a:r>
            <a:br>
              <a:rPr lang="en-US" dirty="0" smtClean="0"/>
            </a:br>
            <a:endParaRPr lang="en-US" dirty="0"/>
          </a:p>
        </p:txBody>
      </p:sp>
      <p:pic>
        <p:nvPicPr>
          <p:cNvPr id="4" name="Content Placeholder 3" descr="G2015 NLS algorithm">
            <a:hlinkClick r:id="rId2" tgtFrame="&quot;_blank&quot;" tooltip="&quot;G2015 NLS algorithm [Adobe PDF Document / 124Kb]&quot;"/>
          </p:cNvPr>
          <p:cNvPicPr>
            <a:picLocks noGrp="1"/>
          </p:cNvPicPr>
          <p:nvPr>
            <p:ph idx="1"/>
          </p:nvPr>
        </p:nvPicPr>
        <p:blipFill>
          <a:blip r:embed="rId3"/>
          <a:srcRect/>
          <a:stretch>
            <a:fillRect/>
          </a:stretch>
        </p:blipFill>
        <p:spPr bwMode="auto">
          <a:xfrm>
            <a:off x="0" y="914400"/>
            <a:ext cx="9143999" cy="5943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latin typeface="AR CENA" pitchFamily="2" charset="0"/>
              </a:rPr>
              <a:t>RISK FACTORS</a:t>
            </a:r>
            <a:endParaRPr lang="en-IN" dirty="0">
              <a:solidFill>
                <a:srgbClr val="FFFF00"/>
              </a:solidFill>
              <a:latin typeface="AR CENA" pitchFamily="2" charset="0"/>
            </a:endParaRPr>
          </a:p>
        </p:txBody>
      </p:sp>
      <p:pic>
        <p:nvPicPr>
          <p:cNvPr id="8" name="Content Placeholder 7" descr="12.jpg"/>
          <p:cNvPicPr>
            <a:picLocks noGrp="1" noChangeAspect="1"/>
          </p:cNvPicPr>
          <p:nvPr>
            <p:ph idx="1"/>
          </p:nvPr>
        </p:nvPicPr>
        <p:blipFill>
          <a:blip r:embed="rId2" cstate="print"/>
          <a:stretch>
            <a:fillRect/>
          </a:stretch>
        </p:blipFill>
        <p:spPr>
          <a:xfrm>
            <a:off x="304800" y="1676400"/>
            <a:ext cx="8458199" cy="49530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windows\Documents\aaaaaaaaa.gif"/>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u="sng" dirty="0" smtClean="0">
                <a:ln w="10541" cmpd="sng">
                  <a:solidFill>
                    <a:schemeClr val="accent1">
                      <a:shade val="88000"/>
                      <a:satMod val="110000"/>
                    </a:schemeClr>
                  </a:solidFill>
                  <a:prstDash val="solid"/>
                </a:ln>
                <a:solidFill>
                  <a:schemeClr val="tx1"/>
                </a:solidFill>
                <a:latin typeface="Castellar" pitchFamily="18" charset="0"/>
              </a:rPr>
              <a:t/>
            </a:r>
            <a:br>
              <a:rPr lang="en-US" sz="5400" b="1" u="sng" dirty="0" smtClean="0">
                <a:ln w="10541" cmpd="sng">
                  <a:solidFill>
                    <a:schemeClr val="accent1">
                      <a:shade val="88000"/>
                      <a:satMod val="110000"/>
                    </a:schemeClr>
                  </a:solidFill>
                  <a:prstDash val="solid"/>
                </a:ln>
                <a:solidFill>
                  <a:schemeClr val="tx1"/>
                </a:solidFill>
                <a:latin typeface="Castellar" pitchFamily="18" charset="0"/>
              </a:rPr>
            </a:br>
            <a:r>
              <a:rPr lang="en-US" sz="5400" b="1" u="sng" dirty="0" smtClean="0">
                <a:ln w="10541" cmpd="sng">
                  <a:solidFill>
                    <a:schemeClr val="accent1">
                      <a:shade val="88000"/>
                      <a:satMod val="110000"/>
                    </a:schemeClr>
                  </a:solidFill>
                  <a:prstDash val="solid"/>
                </a:ln>
                <a:solidFill>
                  <a:schemeClr val="tx1"/>
                </a:solidFill>
                <a:latin typeface="Castellar" pitchFamily="18" charset="0"/>
              </a:rPr>
              <a:t>COMPLICATIONS</a:t>
            </a:r>
            <a:r>
              <a:rPr lang="en-US" sz="5400" b="1" dirty="0" smtClean="0">
                <a:ln w="10541" cmpd="sng">
                  <a:solidFill>
                    <a:schemeClr val="accent1">
                      <a:shade val="88000"/>
                      <a:satMod val="110000"/>
                    </a:schemeClr>
                  </a:solidFill>
                  <a:prstDash val="solid"/>
                </a:ln>
                <a:solidFill>
                  <a:schemeClr val="tx1"/>
                </a:solidFill>
              </a:rPr>
              <a:t/>
            </a:r>
            <a:br>
              <a:rPr lang="en-US" sz="5400" b="1" dirty="0" smtClean="0">
                <a:ln w="10541" cmpd="sng">
                  <a:solidFill>
                    <a:schemeClr val="accent1">
                      <a:shade val="88000"/>
                      <a:satMod val="110000"/>
                    </a:schemeClr>
                  </a:solidFill>
                  <a:prstDash val="solid"/>
                </a:ln>
                <a:solidFill>
                  <a:schemeClr val="tx1"/>
                </a:solidFill>
              </a:rPr>
            </a:br>
            <a:endParaRPr lang="en-US" sz="5400" dirty="0">
              <a:solidFill>
                <a:schemeClr val="tx1"/>
              </a:solidFill>
              <a:latin typeface="Castellar" pitchFamily="18" charset="0"/>
            </a:endParaRPr>
          </a:p>
        </p:txBody>
      </p:sp>
      <p:sp>
        <p:nvSpPr>
          <p:cNvPr id="3" name="Content Placeholder 2"/>
          <p:cNvSpPr>
            <a:spLocks noGrp="1"/>
          </p:cNvSpPr>
          <p:nvPr>
            <p:ph idx="1"/>
          </p:nvPr>
        </p:nvSpPr>
        <p:spPr>
          <a:xfrm>
            <a:off x="228600" y="1676400"/>
            <a:ext cx="8915400" cy="4953000"/>
          </a:xfrm>
        </p:spPr>
        <p:txBody>
          <a:bodyPr>
            <a:normAutofit/>
          </a:bodyPr>
          <a:lstStyle/>
          <a:p>
            <a:endParaRPr lang="en-US" sz="1200" dirty="0" smtClean="0"/>
          </a:p>
          <a:p>
            <a:r>
              <a:rPr lang="en-US" dirty="0" smtClean="0">
                <a:latin typeface="+mj-lt"/>
              </a:rPr>
              <a:t>IMMEDIATE: </a:t>
            </a:r>
            <a:r>
              <a:rPr lang="en-US" u="sng" dirty="0" smtClean="0">
                <a:latin typeface="+mj-lt"/>
              </a:rPr>
              <a:t> </a:t>
            </a:r>
          </a:p>
          <a:p>
            <a:endParaRPr lang="en-US" dirty="0" smtClean="0">
              <a:latin typeface="+mj-lt"/>
            </a:endParaRPr>
          </a:p>
          <a:p>
            <a:pPr lvl="1"/>
            <a:r>
              <a:rPr lang="en-US" sz="2400" b="1" dirty="0" smtClean="0">
                <a:latin typeface="+mj-lt"/>
              </a:rPr>
              <a:t>Cardiovascular</a:t>
            </a:r>
            <a:r>
              <a:rPr lang="en-US" b="1" dirty="0" smtClean="0">
                <a:latin typeface="+mj-lt"/>
              </a:rPr>
              <a:t>: </a:t>
            </a:r>
          </a:p>
          <a:p>
            <a:pPr lvl="1"/>
            <a:endParaRPr lang="en-US" b="1" dirty="0" smtClean="0">
              <a:latin typeface="+mj-lt"/>
            </a:endParaRPr>
          </a:p>
          <a:p>
            <a:pPr lvl="1">
              <a:buNone/>
            </a:pPr>
            <a:r>
              <a:rPr lang="en-US" b="1" dirty="0" smtClean="0">
                <a:latin typeface="+mj-lt"/>
              </a:rPr>
              <a:t>        </a:t>
            </a:r>
            <a:r>
              <a:rPr lang="en-US" sz="2400" b="1" dirty="0" smtClean="0">
                <a:latin typeface="+mj-lt"/>
              </a:rPr>
              <a:t>Hypotension, cardiac failure</a:t>
            </a:r>
          </a:p>
          <a:p>
            <a:pPr lvl="1">
              <a:buNone/>
            </a:pPr>
            <a:endParaRPr lang="en-US" sz="2400" dirty="0" smtClean="0">
              <a:latin typeface="+mj-lt"/>
            </a:endParaRPr>
          </a:p>
          <a:p>
            <a:pPr lvl="1"/>
            <a:r>
              <a:rPr lang="en-US" sz="2400" b="1" dirty="0" smtClean="0">
                <a:latin typeface="+mj-lt"/>
              </a:rPr>
              <a:t>Renal</a:t>
            </a:r>
            <a:r>
              <a:rPr lang="en-US" b="1" dirty="0" smtClean="0">
                <a:latin typeface="+mj-lt"/>
              </a:rPr>
              <a:t>:</a:t>
            </a:r>
          </a:p>
          <a:p>
            <a:pPr lvl="1">
              <a:buNone/>
            </a:pPr>
            <a:r>
              <a:rPr lang="en-US" sz="2400" b="1" dirty="0" smtClean="0">
                <a:latin typeface="+mj-lt"/>
              </a:rPr>
              <a:t>        Acute cortical necrosis, Renal failure</a:t>
            </a:r>
          </a:p>
          <a:p>
            <a:pPr lvl="1">
              <a:buNone/>
            </a:pPr>
            <a:endParaRPr lang="en-US" sz="2400" dirty="0" smtClean="0">
              <a:latin typeface="+mj-lt"/>
            </a:endParaRPr>
          </a:p>
          <a:p>
            <a:endParaRPr lang="en-US" dirty="0" smtClean="0">
              <a:latin typeface="+mj-lt"/>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1"/>
            <a:r>
              <a:rPr lang="en-US" sz="3600" b="1" dirty="0" smtClean="0"/>
              <a:t>Gastrointestinal: Ulcers </a:t>
            </a:r>
          </a:p>
          <a:p>
            <a:pPr lvl="1"/>
            <a:endParaRPr lang="en-US" sz="3600" dirty="0" smtClean="0"/>
          </a:p>
          <a:p>
            <a:pPr lvl="1"/>
            <a:r>
              <a:rPr lang="en-US" sz="3600" b="1" dirty="0" smtClean="0"/>
              <a:t>Lungs: Persistent Pulmonary Hypertension</a:t>
            </a:r>
          </a:p>
          <a:p>
            <a:pPr lvl="1"/>
            <a:endParaRPr lang="en-US" sz="3600" dirty="0" smtClean="0"/>
          </a:p>
          <a:p>
            <a:pPr lvl="1"/>
            <a:r>
              <a:rPr lang="en-US" sz="3600" b="1" dirty="0" smtClean="0"/>
              <a:t>Brain: Cerebral </a:t>
            </a:r>
            <a:r>
              <a:rPr lang="en-US" sz="3600" b="1" dirty="0" err="1" smtClean="0"/>
              <a:t>oedema</a:t>
            </a:r>
            <a:r>
              <a:rPr lang="en-US" sz="3600" b="1" dirty="0" smtClean="0"/>
              <a:t>, Seizures.</a:t>
            </a:r>
            <a:endParaRPr lang="en-US" sz="3600" dirty="0" smtClean="0"/>
          </a:p>
          <a:p>
            <a:endParaRPr lang="en-US" sz="36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normAutofit/>
          </a:bodyPr>
          <a:lstStyle/>
          <a:p>
            <a:r>
              <a:rPr lang="en-IN" sz="5400" dirty="0" smtClean="0">
                <a:solidFill>
                  <a:srgbClr val="FFFF00"/>
                </a:solidFill>
                <a:latin typeface="AR CENA" pitchFamily="2" charset="0"/>
              </a:rPr>
              <a:t>THANK YOU...</a:t>
            </a:r>
            <a:endParaRPr lang="en-IN" sz="5400" dirty="0">
              <a:solidFill>
                <a:srgbClr val="FFFF00"/>
              </a:solidFill>
              <a:latin typeface="AR CENA"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latin typeface="AR CENA" pitchFamily="2" charset="0"/>
              </a:rPr>
              <a:t>CAUSES OF ASPHYXIA</a:t>
            </a:r>
            <a:endParaRPr lang="en-IN" dirty="0">
              <a:solidFill>
                <a:srgbClr val="FFFF00"/>
              </a:solidFill>
              <a:latin typeface="AR CENA" pitchFamily="2" charset="0"/>
            </a:endParaRPr>
          </a:p>
        </p:txBody>
      </p:sp>
      <p:pic>
        <p:nvPicPr>
          <p:cNvPr id="5" name="Content Placeholder 4" descr="11.jpg"/>
          <p:cNvPicPr>
            <a:picLocks noGrp="1" noChangeAspect="1"/>
          </p:cNvPicPr>
          <p:nvPr>
            <p:ph idx="1"/>
          </p:nvPr>
        </p:nvPicPr>
        <p:blipFill>
          <a:blip r:embed="rId2" cstate="print"/>
          <a:stretch>
            <a:fillRect/>
          </a:stretch>
        </p:blipFill>
        <p:spPr>
          <a:xfrm>
            <a:off x="768106" y="533400"/>
            <a:ext cx="6085376" cy="376713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342</TotalTime>
  <Words>1945</Words>
  <Application>Microsoft Office PowerPoint</Application>
  <PresentationFormat>On-screen Show (4:3)</PresentationFormat>
  <Paragraphs>422</Paragraphs>
  <Slides>83</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83</vt:i4>
      </vt:variant>
    </vt:vector>
  </HeadingPairs>
  <TitlesOfParts>
    <vt:vector size="99" baseType="lpstr">
      <vt:lpstr>Aharoni</vt:lpstr>
      <vt:lpstr>AR CENA</vt:lpstr>
      <vt:lpstr>Arial</vt:lpstr>
      <vt:lpstr>Calibri</vt:lpstr>
      <vt:lpstr>Cambria</vt:lpstr>
      <vt:lpstr>Castellar</vt:lpstr>
      <vt:lpstr>Century Gothic</vt:lpstr>
      <vt:lpstr>Comic Sans MS</vt:lpstr>
      <vt:lpstr>David</vt:lpstr>
      <vt:lpstr>EB Garamond</vt:lpstr>
      <vt:lpstr>Latha</vt:lpstr>
      <vt:lpstr>Noto Serif</vt:lpstr>
      <vt:lpstr>Segoe Script</vt:lpstr>
      <vt:lpstr>Wingdings</vt:lpstr>
      <vt:lpstr>Wingdings 3</vt:lpstr>
      <vt:lpstr>Slice</vt:lpstr>
      <vt:lpstr>Asphyxia Neonatorum </vt:lpstr>
      <vt:lpstr>PowerPoint Presentation</vt:lpstr>
      <vt:lpstr>PowerPoint Presentation</vt:lpstr>
      <vt:lpstr>INCIDENCE</vt:lpstr>
      <vt:lpstr>PowerPoint Presentation</vt:lpstr>
      <vt:lpstr>FETAL RESPIRATION</vt:lpstr>
      <vt:lpstr>DEVELOPMENT  OF  RESPIRATORY SYSTEM DURING  IUL</vt:lpstr>
      <vt:lpstr>RISK FACTORS</vt:lpstr>
      <vt:lpstr>CAUSES OF ASPHYXIA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Etiopathology </vt:lpstr>
      <vt:lpstr>PowerPoint Presentation</vt:lpstr>
      <vt:lpstr>PowerPoint Presentation</vt:lpstr>
      <vt:lpstr>PowerPoint Presentation</vt:lpstr>
      <vt:lpstr>PowerPoint Presentation</vt:lpstr>
      <vt:lpstr>PowerPoint Presentation</vt:lpstr>
      <vt:lpstr>DIAGNOSTIC CRITERIA</vt:lpstr>
      <vt:lpstr> APGAR SCORE </vt:lpstr>
      <vt:lpstr>PowerPoint Presentation</vt:lpstr>
      <vt:lpstr>PowerPoint Presentation</vt:lpstr>
      <vt:lpstr>PowerPoint Presentation</vt:lpstr>
      <vt:lpstr>PowerPoint Presentation</vt:lpstr>
      <vt:lpstr>NEONATAL HYPOXIC-ISCHEMIC ENCEPHALOPATHY STAGING </vt:lpstr>
      <vt:lpstr> DIAGNOSIS </vt:lpstr>
      <vt:lpstr>PowerPoint Presentation</vt:lpstr>
      <vt:lpstr>Complications of birth asphyxia</vt:lpstr>
      <vt:lpstr>SYSTEMS AFFECTED</vt:lpstr>
      <vt:lpstr>PowerPoint Presentation</vt:lpstr>
      <vt:lpstr>PowerPoint Presentation</vt:lpstr>
      <vt:lpstr>COMPLICATIONS</vt:lpstr>
      <vt:lpstr>INVESTIGATIONS</vt:lpstr>
      <vt:lpstr>PowerPoint Presentation</vt:lpstr>
      <vt:lpstr>MANAGEMENT</vt:lpstr>
      <vt:lpstr>FIVE INITIAL STEPS OF RESUSCITATION</vt:lpstr>
      <vt:lpstr> ELECTRIC FETAL MONITORING  </vt:lpstr>
      <vt:lpstr>GENERAL MANAGEMENT</vt:lpstr>
      <vt:lpstr>ALTERNATIVE TREATMENT </vt:lpstr>
      <vt:lpstr>COOL THERAPHY</vt:lpstr>
      <vt:lpstr>HOMOEOPATHIC MANAGEMENT</vt:lpstr>
      <vt:lpstr>PowerPoint Presentation</vt:lpstr>
      <vt:lpstr>PROGNOSIS </vt:lpstr>
      <vt:lpstr>PREVENTION </vt:lpstr>
      <vt:lpstr>PowerPoint Presentation</vt:lpstr>
      <vt:lpstr>NEONATAL RESUSCITATION</vt:lpstr>
      <vt:lpstr> INDICATION </vt:lpstr>
      <vt:lpstr> MATERIALS REQUIRED </vt:lpstr>
      <vt:lpstr>PowerPoint Presentation</vt:lpstr>
      <vt:lpstr> PROCEDURE </vt:lpstr>
      <vt:lpstr> POST RESUSCITATION CARE </vt:lpstr>
      <vt:lpstr> PREPARATION </vt:lpstr>
      <vt:lpstr> STEP 1: WARMING </vt:lpstr>
      <vt:lpstr>PowerPoint Presentation</vt:lpstr>
      <vt:lpstr> STEP 2: CLEAR THE AIRWAY </vt:lpstr>
      <vt:lpstr>PowerPoint Presentation</vt:lpstr>
      <vt:lpstr> STEP 3: BREATHING </vt:lpstr>
      <vt:lpstr>PowerPoint Presentation</vt:lpstr>
      <vt:lpstr>PowerPoint Presentation</vt:lpstr>
      <vt:lpstr>MAS</vt:lpstr>
      <vt:lpstr>CDH</vt:lpstr>
      <vt:lpstr>PowerPoint Presentation</vt:lpstr>
      <vt:lpstr>PowerPoint Presentation</vt:lpstr>
      <vt:lpstr> STEP 4: HEART RATE </vt:lpstr>
      <vt:lpstr>PowerPoint Presentation</vt:lpstr>
      <vt:lpstr>PowerPoint Presentation</vt:lpstr>
      <vt:lpstr>  RESUSCITATION  </vt:lpstr>
      <vt:lpstr>PowerPoint Presentation</vt:lpstr>
      <vt:lpstr>PowerPoint Presentation</vt:lpstr>
      <vt:lpstr>PowerPoint Presentation</vt:lpstr>
      <vt:lpstr>PowerPoint Presentation</vt:lpstr>
      <vt:lpstr>NEWBORN LIFE SUPPORT ALGORITHM  </vt:lpstr>
      <vt:lpstr>PowerPoint Presentation</vt:lpstr>
      <vt:lpstr> COMPLICATIONS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Asphyxia Neonatorum</dc:title>
  <dc:creator>Dr.B.RAJAPARTHEEBAN</dc:creator>
  <cp:lastModifiedBy>Lib Lab One</cp:lastModifiedBy>
  <cp:revision>86</cp:revision>
  <dcterms:created xsi:type="dcterms:W3CDTF">2006-08-16T00:00:00Z</dcterms:created>
  <dcterms:modified xsi:type="dcterms:W3CDTF">2021-01-06T04:23:42Z</dcterms:modified>
</cp:coreProperties>
</file>